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58_72B3CF95.xml" ContentType="application/vnd.ms-powerpoint.comments+xml"/>
  <Override PartName="/ppt/comments/modernComment_15A_8D44B11C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8"/>
  </p:notesMasterIdLst>
  <p:sldIdLst>
    <p:sldId id="256" r:id="rId5"/>
    <p:sldId id="342" r:id="rId6"/>
    <p:sldId id="311" r:id="rId7"/>
    <p:sldId id="319" r:id="rId8"/>
    <p:sldId id="334" r:id="rId9"/>
    <p:sldId id="348" r:id="rId10"/>
    <p:sldId id="349" r:id="rId11"/>
    <p:sldId id="343" r:id="rId12"/>
    <p:sldId id="344" r:id="rId13"/>
    <p:sldId id="350" r:id="rId14"/>
    <p:sldId id="346" r:id="rId15"/>
    <p:sldId id="347" r:id="rId16"/>
    <p:sldId id="31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062308-1DDE-EB65-F499-39F91E62732F}" name="Stephen Hawn" initials="SH" userId="S::shawn@identitypr.com::84960fb1-ed9f-4d74-82fd-8a24ef4837fb" providerId="AD"/>
  <p188:author id="{9B5FCC3F-9961-D2B3-E852-E4B2C8DDD6BD}" name="Emily Mahan - External" initials="EE" userId="S::emahan_identitypr.com#ext#@caredesignny.onmicrosoft.com::b5bcdc1a-a284-48c7-9157-5490a7b3a283" providerId="AD"/>
  <p188:author id="{F529D584-6DAF-4788-F56D-0BB5F6EBD343}" name="Kimberly Carroccia" initials="KC" userId="S::KCarroccia@phpcares.org::09be8b0c-d022-4bb6-8edf-8487141aefd0" providerId="AD"/>
  <p188:author id="{67A8389F-8B0D-3122-6BB1-36C07F6EAE05}" name="Kerry Delaney" initials="KD" userId="S::kdelaney@phpcares.org::742517e1-8b7a-421e-8c0c-b906dfbe6bd4" providerId="AD"/>
  <p188:author id="{F28309AE-455A-E919-CE55-1BE094360033}" name="Erin Sabo Robinson" initials="ER" userId="S::erobinson_identitypr.com#ext#@caredesignny.onmicrosoft.com::b4893060-3425-4217-9b25-29eb8180b21a" providerId="AD"/>
  <p188:author id="{6183D7BC-F439-F71A-8FA9-0D7923182DE3}" name="Lydia Hershauer" initials="LH" userId="S::lhershauer@identitypr.com::66ba6068-495c-48cc-bbf1-d2f4cba99715" providerId="AD"/>
  <p188:author id="{BA8082EE-85C4-FF33-41C5-71DFB6D85E6C}" name="Rachel LePoudre" initials="" userId="S::rlepoudre@identitypr.com::794b26a6-ccf7-4d04-8d09-3396a0812b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176"/>
    <a:srgbClr val="B2D6E3"/>
    <a:srgbClr val="3297B8"/>
    <a:srgbClr val="F15C2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omments/modernComment_158_72B3CF9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615A4C8-B1BF-4266-98A2-52059A9A2D37}" authorId="{F28309AE-455A-E919-CE55-1BE094360033}" status="resolved" created="2026-01-28T14:51:28.69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24386709" sldId="344"/>
      <ac:spMk id="10" creationId="{2520BCC0-3AE0-A848-D861-80241B099EF4}"/>
      <ac:txMk cp="273">
        <ac:context len="397" hash="3757455336"/>
      </ac:txMk>
    </ac:txMkLst>
    <p188:pos x="333375" y="2386012"/>
    <p188:txBody>
      <a:bodyPr/>
      <a:lstStyle/>
      <a:p>
        <a:r>
          <a:rPr lang="en-US"/>
          <a:t>Changing landscape and policy around managed care for I/DD services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6-01-28T15:52:11.696" authorId="{9B5FCC3F-9961-D2B3-E852-E4B2C8DDD6BD}"/>
          </p223:rxn>
        </p223:reactions>
      </p:ext>
    </p188:extLst>
  </p188:cm>
</p188:cmLst>
</file>

<file path=ppt/comments/modernComment_15A_8D44B11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A184049-25B5-4246-9F69-DEC138AB1F80}" authorId="{F28309AE-455A-E919-CE55-1BE094360033}" status="resolved" created="2026-01-28T15:02:37.06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70089244" sldId="346"/>
      <ac:spMk id="2" creationId="{72EC148E-5D38-CEBF-18F0-94D82019AB29}"/>
      <ac:txMk cp="276" len="129">
        <ac:context len="407" hash="3243134041"/>
      </ac:txMk>
    </ac:txMkLst>
    <p188:pos x="1504950" y="2809875"/>
    <p188:txBody>
      <a:bodyPr/>
      <a:lstStyle/>
      <a:p>
        <a:r>
          <a:rPr lang="en-US"/>
          <a:t>For fully-integrated managed care to work for this population there has to be strong support policy from government I/DD providers and fiscal alignment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752AF-8AC0-4CE4-AFC8-F823C0809C38}" type="datetimeFigureOut">
              <a:rPr lang="en-US" smtClean="0"/>
              <a:t>2/12/26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2DC13-0C74-44DD-AA19-03B5C2F81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9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2DC13-0C74-44DD-AA19-03B5C2F81A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64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2DC13-0C74-44DD-AA19-03B5C2F81A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12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2DC13-0C74-44DD-AA19-03B5C2F81A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46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B30A0-AD22-D2F0-F75F-0EA3DF665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975899-927C-96C9-AD52-6508D1FE51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1673DD-0A23-6C99-7D00-27B55F768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F43B1-8AA2-AFDD-4DFC-7DBED0EC0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2DC13-0C74-44DD-AA19-03B5C2F81A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1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CC6D38-2CBC-719E-292B-83B099B726F5}"/>
              </a:ext>
            </a:extLst>
          </p:cNvPr>
          <p:cNvSpPr/>
          <p:nvPr userDrawn="1"/>
        </p:nvSpPr>
        <p:spPr>
          <a:xfrm>
            <a:off x="0" y="1085868"/>
            <a:ext cx="12192000" cy="5778363"/>
          </a:xfrm>
          <a:prstGeom prst="rect">
            <a:avLst/>
          </a:prstGeom>
          <a:solidFill>
            <a:srgbClr val="3297B8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78CAEA-A71A-437D-ADA9-7708D0550C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00649" y="1445637"/>
            <a:ext cx="9361805" cy="5045508"/>
          </a:xfrm>
        </p:spPr>
        <p:txBody>
          <a:bodyPr/>
          <a:lstStyle>
            <a:lvl1pPr>
              <a:defRPr b="0" i="0">
                <a:latin typeface="Source Sans 3" panose="020B0303030403020204" pitchFamily="34" charset="0"/>
              </a:defRPr>
            </a:lvl1pPr>
            <a:lvl2pPr>
              <a:defRPr b="0" i="0">
                <a:latin typeface="Source Sans 3" panose="020B0303030403020204" pitchFamily="34" charset="0"/>
              </a:defRPr>
            </a:lvl2pPr>
            <a:lvl3pPr>
              <a:defRPr b="0" i="0">
                <a:latin typeface="Source Sans 3" panose="020B0303030403020204" pitchFamily="34" charset="0"/>
              </a:defRPr>
            </a:lvl3pPr>
            <a:lvl4pPr>
              <a:defRPr b="0" i="0">
                <a:latin typeface="Source Sans 3" panose="020B0303030403020204" pitchFamily="34" charset="0"/>
              </a:defRPr>
            </a:lvl4pPr>
            <a:lvl5pPr>
              <a:defRPr b="0" i="0">
                <a:latin typeface="Source Sans 3" panose="020B03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7EF38A-8E8B-4D9C-AEB8-64E6A61E9735}"/>
              </a:ext>
            </a:extLst>
          </p:cNvPr>
          <p:cNvCxnSpPr>
            <a:cxnSpLocks/>
          </p:cNvCxnSpPr>
          <p:nvPr/>
        </p:nvCxnSpPr>
        <p:spPr>
          <a:xfrm flipH="1">
            <a:off x="11279008" y="5937637"/>
            <a:ext cx="1" cy="40512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BD06D0-B693-48E1-A2BB-2B685A5FF572}"/>
              </a:ext>
            </a:extLst>
          </p:cNvPr>
          <p:cNvCxnSpPr>
            <a:cxnSpLocks/>
          </p:cNvCxnSpPr>
          <p:nvPr/>
        </p:nvCxnSpPr>
        <p:spPr>
          <a:xfrm flipH="1">
            <a:off x="11880805" y="6118871"/>
            <a:ext cx="1" cy="24983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8ED3E-CC99-47BE-A80B-26F1E142AF44}"/>
              </a:ext>
            </a:extLst>
          </p:cNvPr>
          <p:cNvSpPr/>
          <p:nvPr/>
        </p:nvSpPr>
        <p:spPr>
          <a:xfrm>
            <a:off x="-1" y="807"/>
            <a:ext cx="12192001" cy="1195165"/>
          </a:xfrm>
          <a:prstGeom prst="rect">
            <a:avLst/>
          </a:prstGeom>
          <a:solidFill>
            <a:srgbClr val="2361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617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3D7FEF-BA3D-4B9E-8FCC-4A22C1225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0649" y="574767"/>
            <a:ext cx="9472515" cy="394020"/>
          </a:xfr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Ubuntu" panose="020B0504030602030204" pitchFamily="34" charset="0"/>
                <a:ea typeface="Roboto Slab" pitchFamily="2" charset="0"/>
              </a:defRPr>
            </a:lvl1pPr>
          </a:lstStyle>
          <a:p>
            <a:r>
              <a:rPr lang="en-US"/>
              <a:t>Section / Page Header</a:t>
            </a: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2B2A67D4-E186-4A78-ACEF-2708B2101D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" y="263956"/>
            <a:ext cx="1238701" cy="6715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2B73BD-AF00-8244-6896-5B9B5507A2FA}"/>
              </a:ext>
            </a:extLst>
          </p:cNvPr>
          <p:cNvSpPr/>
          <p:nvPr userDrawn="1"/>
        </p:nvSpPr>
        <p:spPr>
          <a:xfrm>
            <a:off x="11467070" y="6485784"/>
            <a:ext cx="724929" cy="378447"/>
          </a:xfrm>
          <a:prstGeom prst="rect">
            <a:avLst/>
          </a:prstGeom>
          <a:solidFill>
            <a:srgbClr val="F15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C269"/>
              </a:solidFill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0AD31C5-3F90-5C8D-B833-5B1C2437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7070" y="6485784"/>
            <a:ext cx="413732" cy="379184"/>
          </a:xfrm>
        </p:spPr>
        <p:txBody>
          <a:bodyPr/>
          <a:lstStyle>
            <a:lvl1pPr algn="r">
              <a:defRPr sz="1200" b="1" i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</a:lstStyle>
          <a:p>
            <a:fld id="{9916FA2D-ECFE-4D12-BD8F-B52B38DF1D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4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78CAEA-A71A-437D-ADA9-7708D0550C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00649" y="1445637"/>
            <a:ext cx="9361805" cy="5045508"/>
          </a:xfrm>
        </p:spPr>
        <p:txBody>
          <a:bodyPr/>
          <a:lstStyle>
            <a:lvl1pPr>
              <a:defRPr b="0" i="0">
                <a:latin typeface="Source Sans 3" panose="020B0303030403020204" pitchFamily="34" charset="0"/>
              </a:defRPr>
            </a:lvl1pPr>
            <a:lvl2pPr>
              <a:defRPr b="0" i="0">
                <a:latin typeface="Source Sans 3" panose="020B0303030403020204" pitchFamily="34" charset="0"/>
              </a:defRPr>
            </a:lvl2pPr>
            <a:lvl3pPr>
              <a:defRPr b="0" i="0">
                <a:latin typeface="Source Sans 3" panose="020B0303030403020204" pitchFamily="34" charset="0"/>
              </a:defRPr>
            </a:lvl3pPr>
            <a:lvl4pPr>
              <a:defRPr b="0" i="0">
                <a:latin typeface="Source Sans 3" panose="020B0303030403020204" pitchFamily="34" charset="0"/>
              </a:defRPr>
            </a:lvl4pPr>
            <a:lvl5pPr>
              <a:defRPr b="0" i="0">
                <a:latin typeface="Source Sans 3" panose="020B03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7EF38A-8E8B-4D9C-AEB8-64E6A61E9735}"/>
              </a:ext>
            </a:extLst>
          </p:cNvPr>
          <p:cNvCxnSpPr>
            <a:cxnSpLocks/>
          </p:cNvCxnSpPr>
          <p:nvPr/>
        </p:nvCxnSpPr>
        <p:spPr>
          <a:xfrm flipH="1">
            <a:off x="11279008" y="5937637"/>
            <a:ext cx="1" cy="40512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BD06D0-B693-48E1-A2BB-2B685A5FF572}"/>
              </a:ext>
            </a:extLst>
          </p:cNvPr>
          <p:cNvCxnSpPr>
            <a:cxnSpLocks/>
          </p:cNvCxnSpPr>
          <p:nvPr/>
        </p:nvCxnSpPr>
        <p:spPr>
          <a:xfrm flipH="1">
            <a:off x="11880805" y="6118871"/>
            <a:ext cx="1" cy="24983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8ED3E-CC99-47BE-A80B-26F1E142AF44}"/>
              </a:ext>
            </a:extLst>
          </p:cNvPr>
          <p:cNvSpPr/>
          <p:nvPr/>
        </p:nvSpPr>
        <p:spPr>
          <a:xfrm>
            <a:off x="-1" y="807"/>
            <a:ext cx="12192001" cy="1195165"/>
          </a:xfrm>
          <a:prstGeom prst="rect">
            <a:avLst/>
          </a:prstGeom>
          <a:solidFill>
            <a:srgbClr val="2361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617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3D7FEF-BA3D-4B9E-8FCC-4A22C1225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0649" y="574767"/>
            <a:ext cx="9472515" cy="394020"/>
          </a:xfr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Ubuntu" panose="020B0504030602030204" pitchFamily="34" charset="0"/>
                <a:ea typeface="Roboto Slab" pitchFamily="2" charset="0"/>
              </a:defRPr>
            </a:lvl1pPr>
          </a:lstStyle>
          <a:p>
            <a:r>
              <a:rPr lang="en-US"/>
              <a:t>Section / Page Header</a:t>
            </a: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2B2A67D4-E186-4A78-ACEF-2708B2101D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" y="263956"/>
            <a:ext cx="1238701" cy="6715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2B73BD-AF00-8244-6896-5B9B5507A2FA}"/>
              </a:ext>
            </a:extLst>
          </p:cNvPr>
          <p:cNvSpPr/>
          <p:nvPr userDrawn="1"/>
        </p:nvSpPr>
        <p:spPr>
          <a:xfrm>
            <a:off x="11467070" y="6485784"/>
            <a:ext cx="724929" cy="378447"/>
          </a:xfrm>
          <a:prstGeom prst="rect">
            <a:avLst/>
          </a:prstGeom>
          <a:solidFill>
            <a:srgbClr val="F15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C269"/>
              </a:solidFill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0AD31C5-3F90-5C8D-B833-5B1C2437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7070" y="6485784"/>
            <a:ext cx="413732" cy="379184"/>
          </a:xfrm>
        </p:spPr>
        <p:txBody>
          <a:bodyPr/>
          <a:lstStyle>
            <a:lvl1pPr algn="ctr">
              <a:defRPr sz="1200" b="1" i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</a:lstStyle>
          <a:p>
            <a:pPr algn="r"/>
            <a:fld id="{9916FA2D-ECFE-4D12-BD8F-B52B38DF1D5A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47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E16B97-9049-CE4E-4924-EDCEE088D239}"/>
              </a:ext>
            </a:extLst>
          </p:cNvPr>
          <p:cNvSpPr/>
          <p:nvPr userDrawn="1"/>
        </p:nvSpPr>
        <p:spPr>
          <a:xfrm>
            <a:off x="0" y="5548184"/>
            <a:ext cx="12192000" cy="1316784"/>
          </a:xfrm>
          <a:prstGeom prst="rect">
            <a:avLst/>
          </a:prstGeom>
          <a:solidFill>
            <a:srgbClr val="3297B8">
              <a:alpha val="1567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78CAEA-A71A-437D-ADA9-7708D0550C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00649" y="1445637"/>
            <a:ext cx="9361805" cy="5045508"/>
          </a:xfrm>
        </p:spPr>
        <p:txBody>
          <a:bodyPr/>
          <a:lstStyle>
            <a:lvl1pPr>
              <a:defRPr b="0" i="0">
                <a:latin typeface="Source Sans 3" panose="020B0303030403020204" pitchFamily="34" charset="0"/>
              </a:defRPr>
            </a:lvl1pPr>
            <a:lvl2pPr>
              <a:defRPr b="0" i="0">
                <a:latin typeface="Source Sans 3" panose="020B0303030403020204" pitchFamily="34" charset="0"/>
              </a:defRPr>
            </a:lvl2pPr>
            <a:lvl3pPr>
              <a:defRPr b="0" i="0">
                <a:latin typeface="Source Sans 3" panose="020B0303030403020204" pitchFamily="34" charset="0"/>
              </a:defRPr>
            </a:lvl3pPr>
            <a:lvl4pPr>
              <a:defRPr b="0" i="0">
                <a:latin typeface="Source Sans 3" panose="020B0303030403020204" pitchFamily="34" charset="0"/>
              </a:defRPr>
            </a:lvl4pPr>
            <a:lvl5pPr>
              <a:defRPr b="0" i="0">
                <a:latin typeface="Source Sans 3" panose="020B03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7EF38A-8E8B-4D9C-AEB8-64E6A61E9735}"/>
              </a:ext>
            </a:extLst>
          </p:cNvPr>
          <p:cNvCxnSpPr>
            <a:cxnSpLocks/>
          </p:cNvCxnSpPr>
          <p:nvPr/>
        </p:nvCxnSpPr>
        <p:spPr>
          <a:xfrm flipH="1">
            <a:off x="11279008" y="5937637"/>
            <a:ext cx="1" cy="40512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BD06D0-B693-48E1-A2BB-2B685A5FF572}"/>
              </a:ext>
            </a:extLst>
          </p:cNvPr>
          <p:cNvCxnSpPr>
            <a:cxnSpLocks/>
          </p:cNvCxnSpPr>
          <p:nvPr/>
        </p:nvCxnSpPr>
        <p:spPr>
          <a:xfrm flipH="1">
            <a:off x="11880805" y="6118871"/>
            <a:ext cx="1" cy="24983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8ED3E-CC99-47BE-A80B-26F1E142AF44}"/>
              </a:ext>
            </a:extLst>
          </p:cNvPr>
          <p:cNvSpPr/>
          <p:nvPr/>
        </p:nvSpPr>
        <p:spPr>
          <a:xfrm>
            <a:off x="-1" y="807"/>
            <a:ext cx="12192001" cy="1195165"/>
          </a:xfrm>
          <a:prstGeom prst="rect">
            <a:avLst/>
          </a:prstGeom>
          <a:solidFill>
            <a:srgbClr val="2361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617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3D7FEF-BA3D-4B9E-8FCC-4A22C1225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0649" y="574767"/>
            <a:ext cx="9472515" cy="394020"/>
          </a:xfr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Ubuntu" panose="020B0504030602030204" pitchFamily="34" charset="0"/>
                <a:ea typeface="Roboto Slab" pitchFamily="2" charset="0"/>
              </a:defRPr>
            </a:lvl1pPr>
          </a:lstStyle>
          <a:p>
            <a:r>
              <a:rPr lang="en-US"/>
              <a:t>Section / Page Header</a:t>
            </a: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2B2A67D4-E186-4A78-ACEF-2708B2101D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" y="263956"/>
            <a:ext cx="1238701" cy="6715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2B73BD-AF00-8244-6896-5B9B5507A2FA}"/>
              </a:ext>
            </a:extLst>
          </p:cNvPr>
          <p:cNvSpPr/>
          <p:nvPr userDrawn="1"/>
        </p:nvSpPr>
        <p:spPr>
          <a:xfrm>
            <a:off x="11467070" y="6485784"/>
            <a:ext cx="724929" cy="378447"/>
          </a:xfrm>
          <a:prstGeom prst="rect">
            <a:avLst/>
          </a:prstGeom>
          <a:solidFill>
            <a:srgbClr val="F15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C269"/>
              </a:solidFill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0AD31C5-3F90-5C8D-B833-5B1C2437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7070" y="6485784"/>
            <a:ext cx="413732" cy="379184"/>
          </a:xfrm>
        </p:spPr>
        <p:txBody>
          <a:bodyPr/>
          <a:lstStyle>
            <a:lvl1pPr algn="ctr">
              <a:defRPr sz="1200" b="1" i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</a:lstStyle>
          <a:p>
            <a:pPr algn="r"/>
            <a:fld id="{9916FA2D-ECFE-4D12-BD8F-B52B38DF1D5A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3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78CAEA-A71A-437D-ADA9-7708D0550C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405" y="1445637"/>
            <a:ext cx="9361805" cy="5045508"/>
          </a:xfrm>
        </p:spPr>
        <p:txBody>
          <a:bodyPr/>
          <a:lstStyle>
            <a:lvl1pPr>
              <a:defRPr b="0" i="0">
                <a:latin typeface="Source Sans 3" panose="020B0303030403020204" pitchFamily="34" charset="0"/>
              </a:defRPr>
            </a:lvl1pPr>
            <a:lvl2pPr>
              <a:defRPr b="0" i="0">
                <a:latin typeface="Source Sans 3" panose="020B0303030403020204" pitchFamily="34" charset="0"/>
              </a:defRPr>
            </a:lvl2pPr>
            <a:lvl3pPr>
              <a:defRPr b="0" i="0">
                <a:latin typeface="Source Sans 3" panose="020B0303030403020204" pitchFamily="34" charset="0"/>
              </a:defRPr>
            </a:lvl3pPr>
            <a:lvl4pPr>
              <a:defRPr b="0" i="0">
                <a:latin typeface="Source Sans 3" panose="020B0303030403020204" pitchFamily="34" charset="0"/>
              </a:defRPr>
            </a:lvl4pPr>
            <a:lvl5pPr>
              <a:defRPr b="0" i="0">
                <a:latin typeface="Source Sans 3" panose="020B03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7EF38A-8E8B-4D9C-AEB8-64E6A61E9735}"/>
              </a:ext>
            </a:extLst>
          </p:cNvPr>
          <p:cNvCxnSpPr>
            <a:cxnSpLocks/>
          </p:cNvCxnSpPr>
          <p:nvPr/>
        </p:nvCxnSpPr>
        <p:spPr>
          <a:xfrm flipH="1">
            <a:off x="11279008" y="5937637"/>
            <a:ext cx="1" cy="40512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BD06D0-B693-48E1-A2BB-2B685A5FF572}"/>
              </a:ext>
            </a:extLst>
          </p:cNvPr>
          <p:cNvCxnSpPr>
            <a:cxnSpLocks/>
          </p:cNvCxnSpPr>
          <p:nvPr/>
        </p:nvCxnSpPr>
        <p:spPr>
          <a:xfrm flipH="1">
            <a:off x="11880805" y="6118871"/>
            <a:ext cx="1" cy="24983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8ED3E-CC99-47BE-A80B-26F1E142AF44}"/>
              </a:ext>
            </a:extLst>
          </p:cNvPr>
          <p:cNvSpPr/>
          <p:nvPr/>
        </p:nvSpPr>
        <p:spPr>
          <a:xfrm>
            <a:off x="-1" y="807"/>
            <a:ext cx="12192001" cy="1195165"/>
          </a:xfrm>
          <a:prstGeom prst="rect">
            <a:avLst/>
          </a:prstGeom>
          <a:solidFill>
            <a:srgbClr val="2361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617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3D7FEF-BA3D-4B9E-8FCC-4A22C1225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0649" y="574767"/>
            <a:ext cx="9472515" cy="394020"/>
          </a:xfr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Ubuntu" panose="020B0504030602030204" pitchFamily="34" charset="0"/>
                <a:ea typeface="Roboto Slab" pitchFamily="2" charset="0"/>
              </a:defRPr>
            </a:lvl1pPr>
          </a:lstStyle>
          <a:p>
            <a:r>
              <a:rPr lang="en-US"/>
              <a:t>Section / Page Header</a:t>
            </a: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2B2A67D4-E186-4A78-ACEF-2708B2101D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" y="263956"/>
            <a:ext cx="1238701" cy="6715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2B73BD-AF00-8244-6896-5B9B5507A2FA}"/>
              </a:ext>
            </a:extLst>
          </p:cNvPr>
          <p:cNvSpPr/>
          <p:nvPr userDrawn="1"/>
        </p:nvSpPr>
        <p:spPr>
          <a:xfrm>
            <a:off x="11467070" y="6485784"/>
            <a:ext cx="724929" cy="378447"/>
          </a:xfrm>
          <a:prstGeom prst="rect">
            <a:avLst/>
          </a:prstGeom>
          <a:solidFill>
            <a:srgbClr val="F15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C269"/>
              </a:solidFill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0AD31C5-3F90-5C8D-B833-5B1C2437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7070" y="6485784"/>
            <a:ext cx="413732" cy="379184"/>
          </a:xfrm>
        </p:spPr>
        <p:txBody>
          <a:bodyPr/>
          <a:lstStyle>
            <a:lvl1pPr algn="ctr">
              <a:defRPr sz="1200" b="1" i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</a:lstStyle>
          <a:p>
            <a:pPr algn="r"/>
            <a:fld id="{9916FA2D-ECFE-4D12-BD8F-B52B38DF1D5A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5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334A782-2B5C-427A-ABC8-4D3F4B88C8F2}"/>
              </a:ext>
            </a:extLst>
          </p:cNvPr>
          <p:cNvSpPr/>
          <p:nvPr/>
        </p:nvSpPr>
        <p:spPr>
          <a:xfrm>
            <a:off x="11467070" y="6485784"/>
            <a:ext cx="724929" cy="378447"/>
          </a:xfrm>
          <a:prstGeom prst="rect">
            <a:avLst/>
          </a:prstGeom>
          <a:solidFill>
            <a:srgbClr val="F15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C269"/>
              </a:solidFill>
            </a:endParaRP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2B2A67D4-E186-4A78-ACEF-2708B2101D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" y="263956"/>
            <a:ext cx="1238701" cy="67150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32761-DDA8-464E-BFE9-0B3955B82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7070" y="6485784"/>
            <a:ext cx="413732" cy="379184"/>
          </a:xfrm>
        </p:spPr>
        <p:txBody>
          <a:bodyPr/>
          <a:lstStyle>
            <a:lvl1pPr algn="r">
              <a:defRPr sz="1200" b="1" i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</a:lstStyle>
          <a:p>
            <a:fld id="{9916FA2D-ECFE-4D12-BD8F-B52B38DF1D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0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2B2A67D4-E186-4A78-ACEF-2708B2101D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" y="263956"/>
            <a:ext cx="1238701" cy="67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1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605037-D376-441E-86A2-CFA7B7A44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14877-B456-4027-A46E-58CC59E44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BAE4D-8985-45EF-83AA-A399648108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09D05-CE50-4C0D-930E-6E808E261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C94C7-1D16-43EB-A395-C8C35F033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FA2D-ECFE-4D12-BD8F-B52B38DF1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2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4" r:id="rId3"/>
    <p:sldLayoutId id="2147483663" r:id="rId4"/>
    <p:sldLayoutId id="2147483661" r:id="rId5"/>
    <p:sldLayoutId id="214748366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microsoft.com/office/2018/10/relationships/comments" Target="../comments/modernComment_15A_8D44B11C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microsoft.com/office/2018/10/relationships/comments" Target="../comments/modernComment_158_72B3CF9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FC0A3A-4559-02E3-4A48-299054F75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15898" r="60" b="11926"/>
          <a:stretch>
            <a:fillRect/>
          </a:stretch>
        </p:blipFill>
        <p:spPr>
          <a:xfrm>
            <a:off x="-7372" y="5479"/>
            <a:ext cx="12206744" cy="58808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391E4F-8559-5E01-09EE-36E26780265B}"/>
              </a:ext>
            </a:extLst>
          </p:cNvPr>
          <p:cNvSpPr/>
          <p:nvPr/>
        </p:nvSpPr>
        <p:spPr>
          <a:xfrm>
            <a:off x="0" y="5082690"/>
            <a:ext cx="12192000" cy="18005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B23EEC6-6901-99A6-E613-9622F2769F9B}"/>
              </a:ext>
            </a:extLst>
          </p:cNvPr>
          <p:cNvSpPr/>
          <p:nvPr/>
        </p:nvSpPr>
        <p:spPr>
          <a:xfrm>
            <a:off x="0" y="3948473"/>
            <a:ext cx="12196119" cy="1495168"/>
          </a:xfrm>
          <a:custGeom>
            <a:avLst/>
            <a:gdLst>
              <a:gd name="connsiteX0" fmla="*/ 0 w 12196119"/>
              <a:gd name="connsiteY0" fmla="*/ 0 h 1495168"/>
              <a:gd name="connsiteX1" fmla="*/ 0 w 12196119"/>
              <a:gd name="connsiteY1" fmla="*/ 1495168 h 1495168"/>
              <a:gd name="connsiteX2" fmla="*/ 12196119 w 12196119"/>
              <a:gd name="connsiteY2" fmla="*/ 1495168 h 1495168"/>
              <a:gd name="connsiteX3" fmla="*/ 12196119 w 12196119"/>
              <a:gd name="connsiteY3" fmla="*/ 12357 h 1495168"/>
              <a:gd name="connsiteX4" fmla="*/ 0 w 12196119"/>
              <a:gd name="connsiteY4" fmla="*/ 0 h 1495168"/>
              <a:gd name="connsiteX0" fmla="*/ 0 w 12196119"/>
              <a:gd name="connsiteY0" fmla="*/ 0 h 1495168"/>
              <a:gd name="connsiteX1" fmla="*/ 0 w 12196119"/>
              <a:gd name="connsiteY1" fmla="*/ 1495168 h 1495168"/>
              <a:gd name="connsiteX2" fmla="*/ 12196119 w 12196119"/>
              <a:gd name="connsiteY2" fmla="*/ 1495168 h 1495168"/>
              <a:gd name="connsiteX3" fmla="*/ 12196119 w 12196119"/>
              <a:gd name="connsiteY3" fmla="*/ 12357 h 1495168"/>
              <a:gd name="connsiteX4" fmla="*/ 0 w 12196119"/>
              <a:gd name="connsiteY4" fmla="*/ 0 h 1495168"/>
              <a:gd name="connsiteX0" fmla="*/ 0 w 12196119"/>
              <a:gd name="connsiteY0" fmla="*/ 0 h 1495168"/>
              <a:gd name="connsiteX1" fmla="*/ 0 w 12196119"/>
              <a:gd name="connsiteY1" fmla="*/ 1495168 h 1495168"/>
              <a:gd name="connsiteX2" fmla="*/ 12196119 w 12196119"/>
              <a:gd name="connsiteY2" fmla="*/ 1495168 h 1495168"/>
              <a:gd name="connsiteX3" fmla="*/ 12196119 w 12196119"/>
              <a:gd name="connsiteY3" fmla="*/ 12357 h 1495168"/>
              <a:gd name="connsiteX4" fmla="*/ 0 w 12196119"/>
              <a:gd name="connsiteY4" fmla="*/ 0 h 149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6119" h="1495168">
                <a:moveTo>
                  <a:pt x="0" y="0"/>
                </a:moveTo>
                <a:lnTo>
                  <a:pt x="0" y="1495168"/>
                </a:lnTo>
                <a:lnTo>
                  <a:pt x="12196119" y="1495168"/>
                </a:lnTo>
                <a:lnTo>
                  <a:pt x="12196119" y="12357"/>
                </a:lnTo>
                <a:cubicBezTo>
                  <a:pt x="8130746" y="675503"/>
                  <a:pt x="3954162" y="597244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logo with a butterfly on it&#10;&#10;Description automatically generated">
            <a:extLst>
              <a:ext uri="{FF2B5EF4-FFF2-40B4-BE49-F238E27FC236}">
                <a16:creationId xmlns:a16="http://schemas.microsoft.com/office/drawing/2014/main" id="{DB1EBF18-04E5-8C05-5624-0B61124FB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516" y="4673707"/>
            <a:ext cx="2094036" cy="1212594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FA1B6460-94DE-3C5E-FF3A-136C3E77050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9844" y="6134576"/>
            <a:ext cx="5407454" cy="386127"/>
          </a:xfrm>
        </p:spPr>
        <p:txBody>
          <a:bodyPr lIns="0" tIns="0" rIns="0" bIns="0" anchor="ctr" anchorCtr="0"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1400">
                <a:solidFill>
                  <a:schemeClr val="bg2">
                    <a:lumMod val="90000"/>
                  </a:schemeClr>
                </a:solidFill>
                <a:latin typeface="+mj-lt"/>
              </a:rPr>
              <a:t>Thursday, January 29, 2026</a:t>
            </a:r>
            <a:endParaRPr lang="en-US" sz="1400" b="1">
              <a:solidFill>
                <a:schemeClr val="bg2">
                  <a:lumMod val="90000"/>
                </a:schemeClr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C4FA9-FD18-406E-A0D5-5CD2F52F6E2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9843" y="4793569"/>
            <a:ext cx="7385050" cy="688975"/>
          </a:xfrm>
        </p:spPr>
        <p:txBody>
          <a:bodyPr lIns="0" tIns="0" rIns="0" bIns="91440">
            <a:normAutofit/>
          </a:bodyPr>
          <a:lstStyle/>
          <a:p>
            <a:r>
              <a:rPr lang="en-US" sz="2000">
                <a:solidFill>
                  <a:schemeClr val="bg2">
                    <a:lumMod val="90000"/>
                  </a:schemeClr>
                </a:solidFill>
                <a:latin typeface="Ubuntu Medium" panose="020B0504030602030204" pitchFamily="34" charset="0"/>
              </a:rPr>
              <a:t>PARTNERS HEALTH PLAN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5376D9-F8A6-1BE6-F033-D9F5B81B1A05}"/>
              </a:ext>
            </a:extLst>
          </p:cNvPr>
          <p:cNvSpPr txBox="1"/>
          <p:nvPr/>
        </p:nvSpPr>
        <p:spPr>
          <a:xfrm>
            <a:off x="1079843" y="5271327"/>
            <a:ext cx="8169101" cy="5232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400" b="1">
                <a:solidFill>
                  <a:schemeClr val="bg1"/>
                </a:solidFill>
                <a:latin typeface="+mj-lt"/>
              </a:rPr>
              <a:t>Coalition for Whole Person Supports</a:t>
            </a:r>
            <a:endParaRPr lang="en-US" sz="3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2585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B620F-6546-BA92-5FF3-5D6184398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D314824-608C-F64E-247A-E3A350C8E6EF}"/>
              </a:ext>
            </a:extLst>
          </p:cNvPr>
          <p:cNvSpPr/>
          <p:nvPr/>
        </p:nvSpPr>
        <p:spPr>
          <a:xfrm>
            <a:off x="618836" y="1611199"/>
            <a:ext cx="5303520" cy="398914"/>
          </a:xfrm>
          <a:prstGeom prst="rect">
            <a:avLst/>
          </a:prstGeom>
          <a:solidFill>
            <a:srgbClr val="3297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0AB474-73E3-E184-C3C4-77F1B098D5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586" y="1634091"/>
            <a:ext cx="5394960" cy="4602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600" b="1">
                <a:solidFill>
                  <a:schemeClr val="bg1"/>
                </a:solidFill>
                <a:latin typeface="+mj-lt"/>
              </a:rPr>
              <a:t>Where We Are Today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>
                <a:latin typeface="+mj-lt"/>
              </a:rPr>
              <a:t>The PHP FIDA-I/DD Demonstration officially concluded on December 31, 2025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>
                <a:latin typeface="+mj-lt"/>
              </a:rPr>
              <a:t>While the demonstration ended, our responsibility to members, families, providers and teams continues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>
                <a:latin typeface="+mj-lt"/>
              </a:rPr>
              <a:t>PHP implemented a structured, person-centered transition plan to support members through this change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>
                <a:latin typeface="+mj-lt"/>
              </a:rPr>
              <a:t>Medicaid coverage remains unchanged, including OPWDD services and supports</a:t>
            </a:r>
          </a:p>
          <a:p>
            <a:endParaRPr lang="en-US" sz="160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E40CF6-3FA6-D3AD-80AE-A97A61A11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FIDA-I/DD Demonstration 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41C16-34DB-9EF6-5157-EEB3A826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916FA2D-ECFE-4D12-BD8F-B52B38DF1D5A}" type="slidenum">
              <a:rPr lang="en-US" smtClean="0"/>
              <a:pPr algn="r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32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EC148E-5D38-CEBF-18F0-94D82019AB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0140" y="1935677"/>
            <a:ext cx="7271132" cy="45554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>
                <a:solidFill>
                  <a:srgbClr val="236176"/>
                </a:solidFill>
                <a:latin typeface="+mj-lt"/>
              </a:rPr>
              <a:t>Key Takeaways from PHP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>
                <a:latin typeface="+mj-lt"/>
              </a:rPr>
              <a:t>Integrated care works best when it is designed around people, supported by systems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>
                <a:latin typeface="+mj-lt"/>
              </a:rPr>
              <a:t>Strong interdisciplinary care coordination is essential for individuals with complex needs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>
                <a:latin typeface="+mj-lt"/>
              </a:rPr>
              <a:t>Families and caregivers are critical partners in achieving meaningful outcomes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>
                <a:highlight>
                  <a:srgbClr val="FFFFFF"/>
                </a:highlight>
                <a:latin typeface="Ubuntu"/>
                <a:cs typeface="Segoe UI"/>
              </a:rPr>
              <a:t>For fully integrated, I/DD-centered managed care to succeed, strong governmental policy support and fiscal alignment are required</a:t>
            </a:r>
          </a:p>
          <a:p>
            <a:endParaRPr lang="en-US" sz="160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08E305-EE72-6168-C77A-FC3B9D6E0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What We Learned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687F4-66E8-EDCB-0515-BFBC05F7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916FA2D-ECFE-4D12-BD8F-B52B38DF1D5A}" type="slidenum">
              <a:rPr lang="en-US" smtClean="0"/>
              <a:pPr algn="r"/>
              <a:t>11</a:t>
            </a:fld>
            <a:endParaRPr lang="en-US"/>
          </a:p>
        </p:txBody>
      </p:sp>
      <p:pic>
        <p:nvPicPr>
          <p:cNvPr id="6" name="Picture 5" descr="A person and person hugging&#10;&#10;AI-generated content may be incorrect.">
            <a:extLst>
              <a:ext uri="{FF2B5EF4-FFF2-40B4-BE49-F238E27FC236}">
                <a16:creationId xmlns:a16="http://schemas.microsoft.com/office/drawing/2014/main" id="{7C247A5F-8476-6572-C9C4-ACCE0FE910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1651" r="22086" b="536"/>
          <a:stretch>
            <a:fillRect/>
          </a:stretch>
        </p:blipFill>
        <p:spPr>
          <a:xfrm>
            <a:off x="1489710" y="1508705"/>
            <a:ext cx="2014211" cy="2014211"/>
          </a:xfrm>
          <a:prstGeom prst="ellipse">
            <a:avLst/>
          </a:prstGeom>
        </p:spPr>
      </p:pic>
      <p:pic>
        <p:nvPicPr>
          <p:cNvPr id="8" name="Picture 7" descr="A person walking on a path&#10;&#10;AI-generated content may be incorrect.">
            <a:extLst>
              <a:ext uri="{FF2B5EF4-FFF2-40B4-BE49-F238E27FC236}">
                <a16:creationId xmlns:a16="http://schemas.microsoft.com/office/drawing/2014/main" id="{A26ED636-2AF7-89C0-397D-47B858947A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9299" r="40391" b="31569"/>
          <a:stretch>
            <a:fillRect/>
          </a:stretch>
        </p:blipFill>
        <p:spPr>
          <a:xfrm>
            <a:off x="643292" y="2840585"/>
            <a:ext cx="2011680" cy="2011680"/>
          </a:xfrm>
          <a:prstGeom prst="ellipse">
            <a:avLst/>
          </a:prstGeom>
        </p:spPr>
      </p:pic>
      <p:pic>
        <p:nvPicPr>
          <p:cNvPr id="10" name="Picture 9" descr="A doctor checking the pulse of a patient&#10;&#10;AI-generated content may be incorrect.">
            <a:extLst>
              <a:ext uri="{FF2B5EF4-FFF2-40B4-BE49-F238E27FC236}">
                <a16:creationId xmlns:a16="http://schemas.microsoft.com/office/drawing/2014/main" id="{DB921E69-00B6-371F-C06F-5EB47C57A8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8" t="12610" r="30618" b="12436"/>
          <a:stretch>
            <a:fillRect/>
          </a:stretch>
        </p:blipFill>
        <p:spPr>
          <a:xfrm>
            <a:off x="1649132" y="3934185"/>
            <a:ext cx="2011680" cy="20116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008924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11465C-1759-AC2E-0C63-660C813768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3895" y="1586429"/>
            <a:ext cx="4307594" cy="473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rgbClr val="236176"/>
                </a:solidFill>
                <a:latin typeface="+mj-lt"/>
              </a:rPr>
              <a:t>Turning Experience Into Impact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6F8C01-9744-76D2-63E0-B7CFAE15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What We Carry Forward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A2AF51-E6D5-F45B-6EBE-D45531DBC78C}"/>
              </a:ext>
            </a:extLst>
          </p:cNvPr>
          <p:cNvSpPr txBox="1"/>
          <p:nvPr/>
        </p:nvSpPr>
        <p:spPr>
          <a:xfrm>
            <a:off x="2496019" y="2221288"/>
            <a:ext cx="3332160" cy="154758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600">
                <a:latin typeface="+mj-lt"/>
              </a:rPr>
              <a:t>A continued commitment to </a:t>
            </a:r>
            <a:r>
              <a:rPr lang="en-US" sz="1600" b="1">
                <a:latin typeface="+mj-lt"/>
              </a:rPr>
              <a:t>person-centered care </a:t>
            </a:r>
            <a:r>
              <a:rPr lang="en-US" sz="1600">
                <a:latin typeface="+mj-lt"/>
              </a:rPr>
              <a:t>planning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3A9F8-AE6A-0E2A-7878-7EA2E77C24AE}"/>
              </a:ext>
            </a:extLst>
          </p:cNvPr>
          <p:cNvSpPr txBox="1"/>
          <p:nvPr/>
        </p:nvSpPr>
        <p:spPr>
          <a:xfrm>
            <a:off x="2496019" y="4100071"/>
            <a:ext cx="3332159" cy="16459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600" b="1">
                <a:latin typeface="+mj-lt"/>
              </a:rPr>
              <a:t>Applying lessons learned </a:t>
            </a:r>
            <a:r>
              <a:rPr lang="en-US" sz="1600">
                <a:latin typeface="+mj-lt"/>
              </a:rPr>
              <a:t>about integration, coordination and advocacy and achieving better access to and quality of healthcare for members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34591-BBA6-D2B7-9657-6DDD16BB75C6}"/>
              </a:ext>
            </a:extLst>
          </p:cNvPr>
          <p:cNvSpPr txBox="1"/>
          <p:nvPr/>
        </p:nvSpPr>
        <p:spPr>
          <a:xfrm>
            <a:off x="7862855" y="2117418"/>
            <a:ext cx="3666251" cy="16459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fontAlgn="base">
              <a:spcAft>
                <a:spcPts val="600"/>
              </a:spcAft>
            </a:pPr>
            <a:r>
              <a:rPr lang="en-US" sz="1600">
                <a:latin typeface="+mj-lt"/>
              </a:rPr>
              <a:t>Ongoing </a:t>
            </a:r>
            <a:r>
              <a:rPr lang="en-US" sz="1600" b="1">
                <a:latin typeface="+mj-lt"/>
              </a:rPr>
              <a:t>focus </a:t>
            </a:r>
            <a:r>
              <a:rPr lang="en-US" sz="1600">
                <a:latin typeface="+mj-lt"/>
              </a:rPr>
              <a:t>on:</a:t>
            </a:r>
          </a:p>
          <a:p>
            <a:pPr marL="349250" lvl="1" indent="-1206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Simplifying complex systems</a:t>
            </a:r>
          </a:p>
          <a:p>
            <a:pPr marL="349250" lvl="1" indent="-1206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Supporting choice and autonomy</a:t>
            </a:r>
          </a:p>
          <a:p>
            <a:pPr marL="349250" lvl="1" indent="-1206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Improving quality of life</a:t>
            </a:r>
            <a:br>
              <a:rPr lang="en-US" sz="1600">
                <a:latin typeface="+mj-lt"/>
              </a:rPr>
            </a:br>
            <a:endParaRPr lang="en-US" sz="160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790FF2-AC18-E0AE-26D6-02CD652B5696}"/>
              </a:ext>
            </a:extLst>
          </p:cNvPr>
          <p:cNvSpPr txBox="1"/>
          <p:nvPr/>
        </p:nvSpPr>
        <p:spPr>
          <a:xfrm>
            <a:off x="7862855" y="4100071"/>
            <a:ext cx="3604215" cy="16459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600">
                <a:latin typeface="+mj-lt"/>
              </a:rPr>
              <a:t>Using </a:t>
            </a:r>
            <a:r>
              <a:rPr lang="en-US" sz="1600" b="1">
                <a:latin typeface="+mj-lt"/>
              </a:rPr>
              <a:t>PHP’s experience </a:t>
            </a:r>
            <a:r>
              <a:rPr lang="en-US" sz="1600">
                <a:latin typeface="+mj-lt"/>
              </a:rPr>
              <a:t>to inform future models, programs, and partnerships now in development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76B7963-E92F-5D09-CA19-41556614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7070" y="6485784"/>
            <a:ext cx="413732" cy="379184"/>
          </a:xfrm>
        </p:spPr>
        <p:txBody>
          <a:bodyPr/>
          <a:lstStyle/>
          <a:p>
            <a:pPr algn="r"/>
            <a:fld id="{9916FA2D-ECFE-4D12-BD8F-B52B38DF1D5A}" type="slidenum">
              <a:rPr lang="en-US" smtClean="0"/>
              <a:pPr algn="r"/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93C86B-39E9-8AC6-73C2-59B1743DF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6" t="4724" r="18858" b="32881"/>
          <a:stretch>
            <a:fillRect/>
          </a:stretch>
        </p:blipFill>
        <p:spPr>
          <a:xfrm>
            <a:off x="673131" y="2122949"/>
            <a:ext cx="1645920" cy="1645920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9137C1-8085-BE34-BEDF-00DBC131B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r="16625"/>
          <a:stretch/>
        </p:blipFill>
        <p:spPr>
          <a:xfrm>
            <a:off x="6096000" y="2122949"/>
            <a:ext cx="1645920" cy="1645920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EBA067-749F-B9EE-B446-3FC4809CD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0" t="30282" r="31381" b="8101"/>
          <a:stretch>
            <a:fillRect/>
          </a:stretch>
        </p:blipFill>
        <p:spPr>
          <a:xfrm>
            <a:off x="673131" y="4100071"/>
            <a:ext cx="1645920" cy="1645920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9AD9E7-2000-4878-3A7D-00CD709B0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8" r="7918" b="13642"/>
          <a:stretch>
            <a:fillRect/>
          </a:stretch>
        </p:blipFill>
        <p:spPr>
          <a:xfrm>
            <a:off x="6096000" y="4100071"/>
            <a:ext cx="1645920" cy="16459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33422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9DA74A-AE5E-C9B1-2497-D20A65F31528}"/>
              </a:ext>
            </a:extLst>
          </p:cNvPr>
          <p:cNvSpPr/>
          <p:nvPr/>
        </p:nvSpPr>
        <p:spPr>
          <a:xfrm>
            <a:off x="0" y="3815750"/>
            <a:ext cx="12192000" cy="3042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36087D2-9262-5BFF-4C3D-EC92B43D939C}"/>
              </a:ext>
            </a:extLst>
          </p:cNvPr>
          <p:cNvSpPr/>
          <p:nvPr/>
        </p:nvSpPr>
        <p:spPr>
          <a:xfrm>
            <a:off x="0" y="2470653"/>
            <a:ext cx="12196119" cy="1495168"/>
          </a:xfrm>
          <a:custGeom>
            <a:avLst/>
            <a:gdLst>
              <a:gd name="connsiteX0" fmla="*/ 0 w 12196119"/>
              <a:gd name="connsiteY0" fmla="*/ 0 h 1495168"/>
              <a:gd name="connsiteX1" fmla="*/ 0 w 12196119"/>
              <a:gd name="connsiteY1" fmla="*/ 1495168 h 1495168"/>
              <a:gd name="connsiteX2" fmla="*/ 12196119 w 12196119"/>
              <a:gd name="connsiteY2" fmla="*/ 1495168 h 1495168"/>
              <a:gd name="connsiteX3" fmla="*/ 12196119 w 12196119"/>
              <a:gd name="connsiteY3" fmla="*/ 12357 h 1495168"/>
              <a:gd name="connsiteX4" fmla="*/ 0 w 12196119"/>
              <a:gd name="connsiteY4" fmla="*/ 0 h 1495168"/>
              <a:gd name="connsiteX0" fmla="*/ 0 w 12196119"/>
              <a:gd name="connsiteY0" fmla="*/ 0 h 1495168"/>
              <a:gd name="connsiteX1" fmla="*/ 0 w 12196119"/>
              <a:gd name="connsiteY1" fmla="*/ 1495168 h 1495168"/>
              <a:gd name="connsiteX2" fmla="*/ 12196119 w 12196119"/>
              <a:gd name="connsiteY2" fmla="*/ 1495168 h 1495168"/>
              <a:gd name="connsiteX3" fmla="*/ 12196119 w 12196119"/>
              <a:gd name="connsiteY3" fmla="*/ 12357 h 1495168"/>
              <a:gd name="connsiteX4" fmla="*/ 0 w 12196119"/>
              <a:gd name="connsiteY4" fmla="*/ 0 h 1495168"/>
              <a:gd name="connsiteX0" fmla="*/ 0 w 12196119"/>
              <a:gd name="connsiteY0" fmla="*/ 0 h 1495168"/>
              <a:gd name="connsiteX1" fmla="*/ 0 w 12196119"/>
              <a:gd name="connsiteY1" fmla="*/ 1495168 h 1495168"/>
              <a:gd name="connsiteX2" fmla="*/ 12196119 w 12196119"/>
              <a:gd name="connsiteY2" fmla="*/ 1495168 h 1495168"/>
              <a:gd name="connsiteX3" fmla="*/ 12196119 w 12196119"/>
              <a:gd name="connsiteY3" fmla="*/ 12357 h 1495168"/>
              <a:gd name="connsiteX4" fmla="*/ 0 w 12196119"/>
              <a:gd name="connsiteY4" fmla="*/ 0 h 149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6119" h="1495168">
                <a:moveTo>
                  <a:pt x="0" y="0"/>
                </a:moveTo>
                <a:lnTo>
                  <a:pt x="0" y="1495168"/>
                </a:lnTo>
                <a:lnTo>
                  <a:pt x="12196119" y="1495168"/>
                </a:lnTo>
                <a:lnTo>
                  <a:pt x="12196119" y="12357"/>
                </a:lnTo>
                <a:cubicBezTo>
                  <a:pt x="8130746" y="675503"/>
                  <a:pt x="3954162" y="597244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32EBAAB6-FE64-94ED-43C7-0134E3E99EB5}"/>
              </a:ext>
            </a:extLst>
          </p:cNvPr>
          <p:cNvSpPr txBox="1"/>
          <p:nvPr/>
        </p:nvSpPr>
        <p:spPr>
          <a:xfrm>
            <a:off x="2243305" y="4175439"/>
            <a:ext cx="7705388" cy="93615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6000" b="1">
                <a:solidFill>
                  <a:schemeClr val="bg1"/>
                </a:solidFill>
                <a:latin typeface="Ubuntu Medium" panose="020B0504030602030204" pitchFamily="34" charset="0"/>
                <a:cs typeface="Arial"/>
              </a:rPr>
              <a:t>THANK YOU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5957B31-F197-CA77-5948-B6F05AA6B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72" y="648748"/>
            <a:ext cx="3103054" cy="171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70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F48DB7-3FEC-D829-1019-1DC35165EFD3}"/>
              </a:ext>
            </a:extLst>
          </p:cNvPr>
          <p:cNvSpPr/>
          <p:nvPr/>
        </p:nvSpPr>
        <p:spPr>
          <a:xfrm>
            <a:off x="0" y="1186544"/>
            <a:ext cx="12192000" cy="1282246"/>
          </a:xfrm>
          <a:prstGeom prst="rect">
            <a:avLst/>
          </a:prstGeom>
          <a:solidFill>
            <a:srgbClr val="3297B8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297B8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AA2855-3C08-7010-5E30-B21AD32B0C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27772" y="1501146"/>
            <a:ext cx="9361805" cy="7641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>
                <a:latin typeface="+mj-lt"/>
              </a:rPr>
              <a:t>In 2016</a:t>
            </a:r>
            <a:r>
              <a:rPr lang="en-US" sz="1600">
                <a:latin typeface="+mj-lt"/>
              </a:rPr>
              <a:t>, Partners Health Plan (PHP) was established to demonstrate the efficacy of integrated managed care for individuals with Intellectual and/or Developmental Disabilities (I/DD)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7B75E3-A5E5-732B-EF18-BB3242AE8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Partners Health Plan — Overview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982897D-E2E8-0D3C-9C0F-4F3A2CDB7DD5}"/>
              </a:ext>
            </a:extLst>
          </p:cNvPr>
          <p:cNvSpPr txBox="1">
            <a:spLocks/>
          </p:cNvSpPr>
          <p:nvPr/>
        </p:nvSpPr>
        <p:spPr>
          <a:xfrm>
            <a:off x="1527772" y="4161915"/>
            <a:ext cx="2651760" cy="164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>
                <a:latin typeface="+mj-lt"/>
              </a:rPr>
              <a:t>Contracted with Medicare and New York State Department of Health (Medicaid) through the FIDA-I/DD Demonstration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7F0FD4D-E628-26AD-D39F-F4622AA7433C}"/>
              </a:ext>
            </a:extLst>
          </p:cNvPr>
          <p:cNvSpPr txBox="1">
            <a:spLocks/>
          </p:cNvSpPr>
          <p:nvPr/>
        </p:nvSpPr>
        <p:spPr>
          <a:xfrm>
            <a:off x="4751613" y="4161915"/>
            <a:ext cx="2560320" cy="1383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>
                <a:latin typeface="+mj-lt"/>
              </a:rPr>
              <a:t>Designed specifically for individuals who are dually eligible for Medicare</a:t>
            </a:r>
            <a:br>
              <a:rPr lang="en-US" sz="1600">
                <a:latin typeface="+mj-lt"/>
              </a:rPr>
            </a:br>
            <a:r>
              <a:rPr lang="en-US" sz="1600">
                <a:latin typeface="+mj-lt"/>
              </a:rPr>
              <a:t>and Medicaid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CEAEC-46AA-FF55-B776-D9795FD17998}"/>
              </a:ext>
            </a:extLst>
          </p:cNvPr>
          <p:cNvSpPr txBox="1"/>
          <p:nvPr/>
        </p:nvSpPr>
        <p:spPr>
          <a:xfrm>
            <a:off x="8005066" y="4165487"/>
            <a:ext cx="256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+mj-lt"/>
              </a:rPr>
              <a:t>Served New York City, Nassau, Suffolk, Rockland and Westchester counties</a:t>
            </a:r>
          </a:p>
        </p:txBody>
      </p:sp>
      <p:pic>
        <p:nvPicPr>
          <p:cNvPr id="9" name="Picture 8" descr="A logo for a health department&#10;&#10;AI-generated content may be incorrect.">
            <a:extLst>
              <a:ext uri="{FF2B5EF4-FFF2-40B4-BE49-F238E27FC236}">
                <a16:creationId xmlns:a16="http://schemas.microsoft.com/office/drawing/2014/main" id="{FF8FE567-5B20-C280-C626-C94064402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8264" r="6827" b="23271"/>
          <a:stretch>
            <a:fillRect/>
          </a:stretch>
        </p:blipFill>
        <p:spPr>
          <a:xfrm>
            <a:off x="1636923" y="3276598"/>
            <a:ext cx="2429223" cy="731520"/>
          </a:xfrm>
          <a:prstGeom prst="rect">
            <a:avLst/>
          </a:prstGeom>
        </p:spPr>
      </p:pic>
      <p:pic>
        <p:nvPicPr>
          <p:cNvPr id="11" name="Picture 10" descr="A logo with a bird and text&#10;&#10;AI-generated content may be incorrect.">
            <a:extLst>
              <a:ext uri="{FF2B5EF4-FFF2-40B4-BE49-F238E27FC236}">
                <a16:creationId xmlns:a16="http://schemas.microsoft.com/office/drawing/2014/main" id="{B8D31ABC-0160-5F5E-AAB7-3264CFB94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24152" r="4484" b="25080"/>
          <a:stretch>
            <a:fillRect/>
          </a:stretch>
        </p:blipFill>
        <p:spPr>
          <a:xfrm>
            <a:off x="5153896" y="3001050"/>
            <a:ext cx="1617974" cy="502920"/>
          </a:xfrm>
          <a:prstGeom prst="rect">
            <a:avLst/>
          </a:prstGeom>
        </p:spPr>
      </p:pic>
      <p:pic>
        <p:nvPicPr>
          <p:cNvPr id="13" name="Picture 12" descr="A logo of a medical company&#10;&#10;AI-generated content may be incorrect.">
            <a:extLst>
              <a:ext uri="{FF2B5EF4-FFF2-40B4-BE49-F238E27FC236}">
                <a16:creationId xmlns:a16="http://schemas.microsoft.com/office/drawing/2014/main" id="{F628BC6F-307E-BDC4-0936-F844B5CBE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2" b="16623"/>
          <a:stretch>
            <a:fillRect/>
          </a:stretch>
        </p:blipFill>
        <p:spPr>
          <a:xfrm>
            <a:off x="5181074" y="3554050"/>
            <a:ext cx="1491293" cy="539496"/>
          </a:xfrm>
          <a:prstGeom prst="rect">
            <a:avLst/>
          </a:prstGeom>
        </p:spPr>
      </p:pic>
      <p:pic>
        <p:nvPicPr>
          <p:cNvPr id="15" name="Picture 14" descr="A map of the state of suffolk&#10;&#10;AI-generated content may be incorrect.">
            <a:extLst>
              <a:ext uri="{FF2B5EF4-FFF2-40B4-BE49-F238E27FC236}">
                <a16:creationId xmlns:a16="http://schemas.microsoft.com/office/drawing/2014/main" id="{3FF0E2CD-238D-E25A-C881-D9CB7DF8D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575" y="2951234"/>
            <a:ext cx="2823811" cy="1210681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2B8C49A-2B0F-5B38-23E7-946EC608E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916FA2D-ECFE-4D12-BD8F-B52B38DF1D5A}" type="slidenum">
              <a:rPr lang="en-US" smtClean="0"/>
              <a:pPr algn="r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78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AB71D1-5BA0-539B-75B7-5A9B5F2AE57B}"/>
              </a:ext>
            </a:extLst>
          </p:cNvPr>
          <p:cNvSpPr/>
          <p:nvPr/>
        </p:nvSpPr>
        <p:spPr>
          <a:xfrm>
            <a:off x="-21109" y="0"/>
            <a:ext cx="5180059" cy="6858000"/>
          </a:xfrm>
          <a:prstGeom prst="rect">
            <a:avLst/>
          </a:prstGeom>
          <a:solidFill>
            <a:srgbClr val="F15C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3E0FCA-88CA-185F-920E-BC88070470FB}"/>
              </a:ext>
            </a:extLst>
          </p:cNvPr>
          <p:cNvSpPr/>
          <p:nvPr/>
        </p:nvSpPr>
        <p:spPr>
          <a:xfrm>
            <a:off x="5158950" y="0"/>
            <a:ext cx="7207501" cy="6857999"/>
          </a:xfrm>
          <a:prstGeom prst="rect">
            <a:avLst/>
          </a:prstGeom>
          <a:solidFill>
            <a:srgbClr val="2361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5863AA-AFA7-4DB0-8FA1-CB591222F1F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77663" y="6486525"/>
            <a:ext cx="414337" cy="377825"/>
          </a:xfrm>
        </p:spPr>
        <p:txBody>
          <a:bodyPr/>
          <a:lstStyle/>
          <a:p>
            <a:fld id="{9916FA2D-ECFE-4D12-BD8F-B52B38DF1D5A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9654F1-22F4-4307-DB6C-26B0C184E8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1109" y="4465528"/>
            <a:ext cx="5158950" cy="492125"/>
          </a:xfrm>
        </p:spPr>
        <p:txBody>
          <a:bodyPr>
            <a:norm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WHAT MADE PHP UNIQUE</a:t>
            </a:r>
          </a:p>
        </p:txBody>
      </p:sp>
      <p:sp>
        <p:nvSpPr>
          <p:cNvPr id="21" name="Google Shape;63;p14">
            <a:extLst>
              <a:ext uri="{FF2B5EF4-FFF2-40B4-BE49-F238E27FC236}">
                <a16:creationId xmlns:a16="http://schemas.microsoft.com/office/drawing/2014/main" id="{01E0A56A-C6E0-9CA0-AC8E-5ECC18060F78}"/>
              </a:ext>
            </a:extLst>
          </p:cNvPr>
          <p:cNvSpPr txBox="1">
            <a:spLocks/>
          </p:cNvSpPr>
          <p:nvPr/>
        </p:nvSpPr>
        <p:spPr>
          <a:xfrm>
            <a:off x="568264" y="4839641"/>
            <a:ext cx="4022425" cy="96417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Ubuntu" panose="020B0504030602030204" pitchFamily="34" charset="0"/>
                <a:ea typeface="Roboto Slab" pitchFamily="2" charset="0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/>
              <a:t>A Singular Focus on the I/DD Community</a:t>
            </a:r>
            <a:endParaRPr lang="en-US" sz="2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" name="Google Shape;66;p14">
            <a:extLst>
              <a:ext uri="{FF2B5EF4-FFF2-40B4-BE49-F238E27FC236}">
                <a16:creationId xmlns:a16="http://schemas.microsoft.com/office/drawing/2014/main" id="{BB2B48E7-6591-C0B3-49B0-75E66BD71E45}"/>
              </a:ext>
            </a:extLst>
          </p:cNvPr>
          <p:cNvSpPr txBox="1">
            <a:spLocks/>
          </p:cNvSpPr>
          <p:nvPr/>
        </p:nvSpPr>
        <p:spPr>
          <a:xfrm>
            <a:off x="6287010" y="1"/>
            <a:ext cx="5180060" cy="68579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Ubuntu" panose="020B0504030602030204" pitchFamily="34" charset="0"/>
                <a:ea typeface="Roboto Slab" pitchFamily="2" charset="0"/>
                <a:cs typeface="+mj-cs"/>
              </a:defRPr>
            </a:lvl1pPr>
          </a:lstStyle>
          <a:p>
            <a:pPr marL="173038" indent="-173038" fontAlgn="base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New York State’s only managed care plan dedicated exclusively to individuals with I/DD</a:t>
            </a:r>
          </a:p>
          <a:p>
            <a:pPr marL="173038" indent="-173038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Integrated:</a:t>
            </a:r>
          </a:p>
          <a:p>
            <a:pPr marL="628650" lvl="1" indent="-161925" fontAlgn="base">
              <a:spcAft>
                <a:spcPts val="600"/>
              </a:spcAft>
              <a:buFont typeface="System Font Regular"/>
              <a:buChar char="-"/>
            </a:pPr>
            <a:r>
              <a:rPr lang="en-US" sz="1600" dirty="0">
                <a:solidFill>
                  <a:schemeClr val="bg1"/>
                </a:solidFill>
                <a:latin typeface="Ubuntu" panose="020B0504030602030204" pitchFamily="34" charset="0"/>
              </a:rPr>
              <a:t>Medicare</a:t>
            </a:r>
          </a:p>
          <a:p>
            <a:pPr marL="628650" lvl="1" indent="-161925" fontAlgn="base">
              <a:spcAft>
                <a:spcPts val="600"/>
              </a:spcAft>
              <a:buFont typeface="System Font Regular"/>
              <a:buChar char="-"/>
            </a:pPr>
            <a:r>
              <a:rPr lang="en-US" sz="1600" dirty="0">
                <a:solidFill>
                  <a:schemeClr val="bg1"/>
                </a:solidFill>
                <a:latin typeface="Ubuntu" panose="020B0504030602030204" pitchFamily="34" charset="0"/>
              </a:rPr>
              <a:t>Medicaid</a:t>
            </a:r>
          </a:p>
          <a:p>
            <a:pPr marL="628650" lvl="1" indent="-161925" fontAlgn="base">
              <a:spcAft>
                <a:spcPts val="1800"/>
              </a:spcAft>
              <a:buFont typeface="System Font Regular"/>
              <a:buChar char="-"/>
            </a:pPr>
            <a:r>
              <a:rPr lang="en-US" sz="1600" dirty="0">
                <a:solidFill>
                  <a:schemeClr val="bg1"/>
                </a:solidFill>
                <a:latin typeface="Ubuntu" panose="020B0504030602030204" pitchFamily="34" charset="0"/>
              </a:rPr>
              <a:t>OPWDD and I/DD services</a:t>
            </a:r>
          </a:p>
          <a:p>
            <a:pPr marL="173038" indent="-173038" fontAlgn="base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Reduced fragmentation by aligning coverage, providers and care management under one plan</a:t>
            </a:r>
          </a:p>
          <a:p>
            <a:pPr marL="173038" indent="-173038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Backed by long-standing sponsor agencies:</a:t>
            </a:r>
          </a:p>
          <a:p>
            <a:pPr marL="628650" lvl="1" indent="-161925" fontAlgn="base">
              <a:spcAft>
                <a:spcPts val="600"/>
              </a:spcAft>
              <a:buFont typeface="System Font Regular"/>
              <a:buChar char="-"/>
            </a:pPr>
            <a:r>
              <a:rPr lang="en-US" sz="1600" dirty="0">
                <a:solidFill>
                  <a:schemeClr val="bg1"/>
                </a:solidFill>
                <a:latin typeface="Ubuntu" panose="020B0504030602030204" pitchFamily="34" charset="0"/>
              </a:rPr>
              <a:t>ARC Chapters</a:t>
            </a:r>
          </a:p>
          <a:p>
            <a:pPr marL="628650" lvl="1" indent="-161925" fontAlgn="base">
              <a:spcAft>
                <a:spcPts val="600"/>
              </a:spcAft>
              <a:buFont typeface="System Font Regular"/>
              <a:buChar char="-"/>
            </a:pPr>
            <a:r>
              <a:rPr lang="en-US" sz="1600" dirty="0">
                <a:solidFill>
                  <a:schemeClr val="bg1"/>
                </a:solidFill>
                <a:latin typeface="Ubuntu" panose="020B0504030602030204" pitchFamily="34" charset="0"/>
              </a:rPr>
              <a:t>ADAPT Community Network</a:t>
            </a:r>
          </a:p>
          <a:p>
            <a:pPr marL="466725" lvl="1" fontAlgn="base">
              <a:spcAft>
                <a:spcPts val="600"/>
              </a:spcAft>
            </a:pPr>
            <a:endParaRPr lang="en-US" sz="16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marL="173038" indent="-173038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Built on decades of experience serving people</a:t>
            </a:r>
            <a:br>
              <a:rPr lang="en-US" sz="1600" dirty="0"/>
            </a:br>
            <a:r>
              <a:rPr lang="en-US" sz="1600" dirty="0"/>
              <a:t>with I/DD</a:t>
            </a:r>
          </a:p>
        </p:txBody>
      </p:sp>
      <p:pic>
        <p:nvPicPr>
          <p:cNvPr id="5" name="Picture 4" descr="A person making a frame with her hands&#10;&#10;AI-generated content may be incorrect.">
            <a:extLst>
              <a:ext uri="{FF2B5EF4-FFF2-40B4-BE49-F238E27FC236}">
                <a16:creationId xmlns:a16="http://schemas.microsoft.com/office/drawing/2014/main" id="{DBA6679A-4112-F630-D02B-93B7453ADB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r="16632"/>
          <a:stretch>
            <a:fillRect/>
          </a:stretch>
        </p:blipFill>
        <p:spPr>
          <a:xfrm>
            <a:off x="1463690" y="2102344"/>
            <a:ext cx="2231571" cy="2231571"/>
          </a:xfrm>
          <a:prstGeom prst="ellipse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71BB8F4-A473-B7D6-A942-C9630AFB4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435" y="905271"/>
            <a:ext cx="1518082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41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5863AA-AFA7-4DB0-8FA1-CB591222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FA2D-ECFE-4D12-BD8F-B52B38DF1D5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C5E0602-D0FC-C80C-34A3-6183BCD0B45E}"/>
              </a:ext>
            </a:extLst>
          </p:cNvPr>
          <p:cNvSpPr/>
          <p:nvPr/>
        </p:nvSpPr>
        <p:spPr>
          <a:xfrm>
            <a:off x="-48768" y="-64444"/>
            <a:ext cx="6315456" cy="6986888"/>
          </a:xfrm>
          <a:custGeom>
            <a:avLst/>
            <a:gdLst>
              <a:gd name="connsiteX0" fmla="*/ 1902941 w 4534930"/>
              <a:gd name="connsiteY0" fmla="*/ 0 h 6870357"/>
              <a:gd name="connsiteX1" fmla="*/ 0 w 4534930"/>
              <a:gd name="connsiteY1" fmla="*/ 0 h 6870357"/>
              <a:gd name="connsiteX2" fmla="*/ 0 w 4534930"/>
              <a:gd name="connsiteY2" fmla="*/ 6870357 h 6870357"/>
              <a:gd name="connsiteX3" fmla="*/ 4534930 w 4534930"/>
              <a:gd name="connsiteY3" fmla="*/ 6870357 h 6870357"/>
              <a:gd name="connsiteX4" fmla="*/ 1902941 w 4534930"/>
              <a:gd name="connsiteY4" fmla="*/ 0 h 6870357"/>
              <a:gd name="connsiteX0" fmla="*/ 1902941 w 4534930"/>
              <a:gd name="connsiteY0" fmla="*/ 0 h 6870357"/>
              <a:gd name="connsiteX1" fmla="*/ 0 w 4534930"/>
              <a:gd name="connsiteY1" fmla="*/ 0 h 6870357"/>
              <a:gd name="connsiteX2" fmla="*/ 0 w 4534930"/>
              <a:gd name="connsiteY2" fmla="*/ 6870357 h 6870357"/>
              <a:gd name="connsiteX3" fmla="*/ 4534930 w 4534930"/>
              <a:gd name="connsiteY3" fmla="*/ 6870357 h 6870357"/>
              <a:gd name="connsiteX4" fmla="*/ 1902941 w 4534930"/>
              <a:gd name="connsiteY4" fmla="*/ 0 h 6870357"/>
              <a:gd name="connsiteX0" fmla="*/ 1902941 w 4534930"/>
              <a:gd name="connsiteY0" fmla="*/ 0 h 6870357"/>
              <a:gd name="connsiteX1" fmla="*/ 0 w 4534930"/>
              <a:gd name="connsiteY1" fmla="*/ 0 h 6870357"/>
              <a:gd name="connsiteX2" fmla="*/ 0 w 4534930"/>
              <a:gd name="connsiteY2" fmla="*/ 6870357 h 6870357"/>
              <a:gd name="connsiteX3" fmla="*/ 4534930 w 4534930"/>
              <a:gd name="connsiteY3" fmla="*/ 6870357 h 6870357"/>
              <a:gd name="connsiteX4" fmla="*/ 1902941 w 4534930"/>
              <a:gd name="connsiteY4" fmla="*/ 0 h 6870357"/>
              <a:gd name="connsiteX0" fmla="*/ 1902941 w 4534930"/>
              <a:gd name="connsiteY0" fmla="*/ 0 h 6870357"/>
              <a:gd name="connsiteX1" fmla="*/ 0 w 4534930"/>
              <a:gd name="connsiteY1" fmla="*/ 0 h 6870357"/>
              <a:gd name="connsiteX2" fmla="*/ 0 w 4534930"/>
              <a:gd name="connsiteY2" fmla="*/ 6870357 h 6870357"/>
              <a:gd name="connsiteX3" fmla="*/ 4534930 w 4534930"/>
              <a:gd name="connsiteY3" fmla="*/ 6870357 h 6870357"/>
              <a:gd name="connsiteX4" fmla="*/ 1902941 w 4534930"/>
              <a:gd name="connsiteY4" fmla="*/ 0 h 6870357"/>
              <a:gd name="connsiteX0" fmla="*/ 3101546 w 5733535"/>
              <a:gd name="connsiteY0" fmla="*/ 37071 h 6907428"/>
              <a:gd name="connsiteX1" fmla="*/ 0 w 5733535"/>
              <a:gd name="connsiteY1" fmla="*/ 0 h 6907428"/>
              <a:gd name="connsiteX2" fmla="*/ 1198605 w 5733535"/>
              <a:gd name="connsiteY2" fmla="*/ 6907428 h 6907428"/>
              <a:gd name="connsiteX3" fmla="*/ 5733535 w 5733535"/>
              <a:gd name="connsiteY3" fmla="*/ 6907428 h 6907428"/>
              <a:gd name="connsiteX4" fmla="*/ 3101546 w 5733535"/>
              <a:gd name="connsiteY4" fmla="*/ 37071 h 6907428"/>
              <a:gd name="connsiteX0" fmla="*/ 3113903 w 5745892"/>
              <a:gd name="connsiteY0" fmla="*/ 37071 h 6907428"/>
              <a:gd name="connsiteX1" fmla="*/ 12357 w 5745892"/>
              <a:gd name="connsiteY1" fmla="*/ 0 h 6907428"/>
              <a:gd name="connsiteX2" fmla="*/ 0 w 5745892"/>
              <a:gd name="connsiteY2" fmla="*/ 6895071 h 6907428"/>
              <a:gd name="connsiteX3" fmla="*/ 5745892 w 5745892"/>
              <a:gd name="connsiteY3" fmla="*/ 6907428 h 6907428"/>
              <a:gd name="connsiteX4" fmla="*/ 3113903 w 5745892"/>
              <a:gd name="connsiteY4" fmla="*/ 37071 h 6907428"/>
              <a:gd name="connsiteX0" fmla="*/ 2310713 w 5745892"/>
              <a:gd name="connsiteY0" fmla="*/ 12358 h 6907428"/>
              <a:gd name="connsiteX1" fmla="*/ 12357 w 5745892"/>
              <a:gd name="connsiteY1" fmla="*/ 0 h 6907428"/>
              <a:gd name="connsiteX2" fmla="*/ 0 w 5745892"/>
              <a:gd name="connsiteY2" fmla="*/ 6895071 h 6907428"/>
              <a:gd name="connsiteX3" fmla="*/ 5745892 w 5745892"/>
              <a:gd name="connsiteY3" fmla="*/ 6907428 h 6907428"/>
              <a:gd name="connsiteX4" fmla="*/ 2310713 w 5745892"/>
              <a:gd name="connsiteY4" fmla="*/ 12358 h 6907428"/>
              <a:gd name="connsiteX0" fmla="*/ 2310713 w 5745892"/>
              <a:gd name="connsiteY0" fmla="*/ 12358 h 6907428"/>
              <a:gd name="connsiteX1" fmla="*/ 12357 w 5745892"/>
              <a:gd name="connsiteY1" fmla="*/ 0 h 6907428"/>
              <a:gd name="connsiteX2" fmla="*/ 0 w 5745892"/>
              <a:gd name="connsiteY2" fmla="*/ 6895071 h 6907428"/>
              <a:gd name="connsiteX3" fmla="*/ 5745892 w 5745892"/>
              <a:gd name="connsiteY3" fmla="*/ 6907428 h 6907428"/>
              <a:gd name="connsiteX4" fmla="*/ 2310713 w 5745892"/>
              <a:gd name="connsiteY4" fmla="*/ 12358 h 6907428"/>
              <a:gd name="connsiteX0" fmla="*/ 2310713 w 5745892"/>
              <a:gd name="connsiteY0" fmla="*/ 12358 h 6907428"/>
              <a:gd name="connsiteX1" fmla="*/ 12357 w 5745892"/>
              <a:gd name="connsiteY1" fmla="*/ 0 h 6907428"/>
              <a:gd name="connsiteX2" fmla="*/ 0 w 5745892"/>
              <a:gd name="connsiteY2" fmla="*/ 6895071 h 6907428"/>
              <a:gd name="connsiteX3" fmla="*/ 5745892 w 5745892"/>
              <a:gd name="connsiteY3" fmla="*/ 6907428 h 6907428"/>
              <a:gd name="connsiteX4" fmla="*/ 2310713 w 5745892"/>
              <a:gd name="connsiteY4" fmla="*/ 12358 h 6907428"/>
              <a:gd name="connsiteX0" fmla="*/ 1902940 w 5745892"/>
              <a:gd name="connsiteY0" fmla="*/ 12358 h 6907428"/>
              <a:gd name="connsiteX1" fmla="*/ 12357 w 5745892"/>
              <a:gd name="connsiteY1" fmla="*/ 0 h 6907428"/>
              <a:gd name="connsiteX2" fmla="*/ 0 w 5745892"/>
              <a:gd name="connsiteY2" fmla="*/ 6895071 h 6907428"/>
              <a:gd name="connsiteX3" fmla="*/ 5745892 w 5745892"/>
              <a:gd name="connsiteY3" fmla="*/ 6907428 h 6907428"/>
              <a:gd name="connsiteX4" fmla="*/ 1902940 w 5745892"/>
              <a:gd name="connsiteY4" fmla="*/ 12358 h 6907428"/>
              <a:gd name="connsiteX0" fmla="*/ 2421924 w 6264876"/>
              <a:gd name="connsiteY0" fmla="*/ 1 h 6895071"/>
              <a:gd name="connsiteX1" fmla="*/ 0 w 6264876"/>
              <a:gd name="connsiteY1" fmla="*/ 0 h 6895071"/>
              <a:gd name="connsiteX2" fmla="*/ 518984 w 6264876"/>
              <a:gd name="connsiteY2" fmla="*/ 6882714 h 6895071"/>
              <a:gd name="connsiteX3" fmla="*/ 6264876 w 6264876"/>
              <a:gd name="connsiteY3" fmla="*/ 6895071 h 6895071"/>
              <a:gd name="connsiteX4" fmla="*/ 2421924 w 6264876"/>
              <a:gd name="connsiteY4" fmla="*/ 1 h 6895071"/>
              <a:gd name="connsiteX0" fmla="*/ 2434281 w 6277233"/>
              <a:gd name="connsiteY0" fmla="*/ 1 h 6895071"/>
              <a:gd name="connsiteX1" fmla="*/ 12357 w 6277233"/>
              <a:gd name="connsiteY1" fmla="*/ 0 h 6895071"/>
              <a:gd name="connsiteX2" fmla="*/ 0 w 6277233"/>
              <a:gd name="connsiteY2" fmla="*/ 6858000 h 6895071"/>
              <a:gd name="connsiteX3" fmla="*/ 6277233 w 6277233"/>
              <a:gd name="connsiteY3" fmla="*/ 6895071 h 6895071"/>
              <a:gd name="connsiteX4" fmla="*/ 2434281 w 6277233"/>
              <a:gd name="connsiteY4" fmla="*/ 1 h 6895071"/>
              <a:gd name="connsiteX0" fmla="*/ 2434281 w 6277233"/>
              <a:gd name="connsiteY0" fmla="*/ 1 h 6895071"/>
              <a:gd name="connsiteX1" fmla="*/ 12357 w 6277233"/>
              <a:gd name="connsiteY1" fmla="*/ 0 h 6895071"/>
              <a:gd name="connsiteX2" fmla="*/ 0 w 6277233"/>
              <a:gd name="connsiteY2" fmla="*/ 6858000 h 6895071"/>
              <a:gd name="connsiteX3" fmla="*/ 6277233 w 6277233"/>
              <a:gd name="connsiteY3" fmla="*/ 6895071 h 6895071"/>
              <a:gd name="connsiteX4" fmla="*/ 2434281 w 6277233"/>
              <a:gd name="connsiteY4" fmla="*/ 1 h 6895071"/>
              <a:gd name="connsiteX0" fmla="*/ 2434281 w 6264876"/>
              <a:gd name="connsiteY0" fmla="*/ 1 h 6882714"/>
              <a:gd name="connsiteX1" fmla="*/ 12357 w 6264876"/>
              <a:gd name="connsiteY1" fmla="*/ 0 h 6882714"/>
              <a:gd name="connsiteX2" fmla="*/ 0 w 6264876"/>
              <a:gd name="connsiteY2" fmla="*/ 6858000 h 6882714"/>
              <a:gd name="connsiteX3" fmla="*/ 6264876 w 6264876"/>
              <a:gd name="connsiteY3" fmla="*/ 6882714 h 6882714"/>
              <a:gd name="connsiteX4" fmla="*/ 2434281 w 6264876"/>
              <a:gd name="connsiteY4" fmla="*/ 1 h 6882714"/>
              <a:gd name="connsiteX0" fmla="*/ 2434281 w 6264876"/>
              <a:gd name="connsiteY0" fmla="*/ 1 h 6870357"/>
              <a:gd name="connsiteX1" fmla="*/ 12357 w 6264876"/>
              <a:gd name="connsiteY1" fmla="*/ 0 h 6870357"/>
              <a:gd name="connsiteX2" fmla="*/ 0 w 6264876"/>
              <a:gd name="connsiteY2" fmla="*/ 6858000 h 6870357"/>
              <a:gd name="connsiteX3" fmla="*/ 6264876 w 6264876"/>
              <a:gd name="connsiteY3" fmla="*/ 6870357 h 6870357"/>
              <a:gd name="connsiteX4" fmla="*/ 2434281 w 6264876"/>
              <a:gd name="connsiteY4" fmla="*/ 1 h 6870357"/>
              <a:gd name="connsiteX0" fmla="*/ 2434281 w 6264876"/>
              <a:gd name="connsiteY0" fmla="*/ 1 h 6870357"/>
              <a:gd name="connsiteX1" fmla="*/ 12357 w 6264876"/>
              <a:gd name="connsiteY1" fmla="*/ 0 h 6870357"/>
              <a:gd name="connsiteX2" fmla="*/ 0 w 6264876"/>
              <a:gd name="connsiteY2" fmla="*/ 6672649 h 6870357"/>
              <a:gd name="connsiteX3" fmla="*/ 6264876 w 6264876"/>
              <a:gd name="connsiteY3" fmla="*/ 6870357 h 6870357"/>
              <a:gd name="connsiteX4" fmla="*/ 2434281 w 6264876"/>
              <a:gd name="connsiteY4" fmla="*/ 1 h 6870357"/>
              <a:gd name="connsiteX0" fmla="*/ 2434281 w 6264876"/>
              <a:gd name="connsiteY0" fmla="*/ 1 h 6870357"/>
              <a:gd name="connsiteX1" fmla="*/ 12357 w 6264876"/>
              <a:gd name="connsiteY1" fmla="*/ 0 h 6870357"/>
              <a:gd name="connsiteX2" fmla="*/ 0 w 6264876"/>
              <a:gd name="connsiteY2" fmla="*/ 6845644 h 6870357"/>
              <a:gd name="connsiteX3" fmla="*/ 6264876 w 6264876"/>
              <a:gd name="connsiteY3" fmla="*/ 6870357 h 6870357"/>
              <a:gd name="connsiteX4" fmla="*/ 2434281 w 6264876"/>
              <a:gd name="connsiteY4" fmla="*/ 1 h 6870357"/>
              <a:gd name="connsiteX0" fmla="*/ 2434281 w 6252519"/>
              <a:gd name="connsiteY0" fmla="*/ 1 h 6858000"/>
              <a:gd name="connsiteX1" fmla="*/ 12357 w 6252519"/>
              <a:gd name="connsiteY1" fmla="*/ 0 h 6858000"/>
              <a:gd name="connsiteX2" fmla="*/ 0 w 6252519"/>
              <a:gd name="connsiteY2" fmla="*/ 6845644 h 6858000"/>
              <a:gd name="connsiteX3" fmla="*/ 6252519 w 6252519"/>
              <a:gd name="connsiteY3" fmla="*/ 6858000 h 6858000"/>
              <a:gd name="connsiteX4" fmla="*/ 2434281 w 6252519"/>
              <a:gd name="connsiteY4" fmla="*/ 1 h 6858000"/>
              <a:gd name="connsiteX0" fmla="*/ 2434281 w 6252519"/>
              <a:gd name="connsiteY0" fmla="*/ 1 h 6858000"/>
              <a:gd name="connsiteX1" fmla="*/ 12357 w 6252519"/>
              <a:gd name="connsiteY1" fmla="*/ 0 h 6858000"/>
              <a:gd name="connsiteX2" fmla="*/ 0 w 6252519"/>
              <a:gd name="connsiteY2" fmla="*/ 6845644 h 6858000"/>
              <a:gd name="connsiteX3" fmla="*/ 6252519 w 6252519"/>
              <a:gd name="connsiteY3" fmla="*/ 6858000 h 6858000"/>
              <a:gd name="connsiteX4" fmla="*/ 2434281 w 6252519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2519" h="6858000">
                <a:moveTo>
                  <a:pt x="2434281" y="1"/>
                </a:moveTo>
                <a:lnTo>
                  <a:pt x="12357" y="0"/>
                </a:lnTo>
                <a:lnTo>
                  <a:pt x="0" y="6845644"/>
                </a:lnTo>
                <a:lnTo>
                  <a:pt x="6252519" y="6858000"/>
                </a:lnTo>
                <a:cubicBezTo>
                  <a:pt x="4349579" y="5235145"/>
                  <a:pt x="2953265" y="3834715"/>
                  <a:pt x="2434281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A5630E-A85D-F20A-DC49-7F2ABEA6693F}"/>
              </a:ext>
            </a:extLst>
          </p:cNvPr>
          <p:cNvSpPr txBox="1"/>
          <p:nvPr/>
        </p:nvSpPr>
        <p:spPr>
          <a:xfrm>
            <a:off x="6266688" y="1935783"/>
            <a:ext cx="5200382" cy="40395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rgbClr val="236176"/>
                </a:solidFill>
                <a:latin typeface="+mj-lt"/>
              </a:rPr>
              <a:t>Mission</a:t>
            </a:r>
          </a:p>
          <a:p>
            <a:pPr fontAlgn="base">
              <a:spcAft>
                <a:spcPts val="600"/>
              </a:spcAft>
            </a:pPr>
            <a:r>
              <a:rPr lang="en-US" sz="1600">
                <a:latin typeface="+mj-lt"/>
              </a:rPr>
              <a:t>Deliver fully-integrated, person-centered care planning that supports:</a:t>
            </a:r>
          </a:p>
          <a:p>
            <a:pPr marL="466725" lvl="1" indent="-174625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Access to high-quality 1915(c) Waiver services, healthcare and other supports</a:t>
            </a:r>
          </a:p>
          <a:p>
            <a:pPr marL="466725" lvl="1" indent="-174625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Health, wellness, and quality of life</a:t>
            </a:r>
          </a:p>
          <a:p>
            <a:pPr marL="466725" lvl="1" indent="-174625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Each member’s ability to live the life they choose</a:t>
            </a:r>
          </a:p>
          <a:p>
            <a:pPr>
              <a:spcAft>
                <a:spcPts val="600"/>
              </a:spcAft>
            </a:pPr>
            <a:r>
              <a:rPr lang="en-US" sz="1600" b="1">
                <a:solidFill>
                  <a:srgbClr val="236176"/>
                </a:solidFill>
                <a:latin typeface="+mj-lt"/>
              </a:rPr>
              <a:t>Vision</a:t>
            </a:r>
          </a:p>
          <a:p>
            <a:pPr marL="466725" indent="-174625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Be a trusted partner and advocate for people with I/DD and their families</a:t>
            </a:r>
          </a:p>
          <a:p>
            <a:pPr marL="466725" indent="-174625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Support members in achieving life goals, improving health and participating fully in their communities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558DB-CD94-CD5C-E76F-1C1267DC33A9}"/>
              </a:ext>
            </a:extLst>
          </p:cNvPr>
          <p:cNvSpPr txBox="1"/>
          <p:nvPr/>
        </p:nvSpPr>
        <p:spPr>
          <a:xfrm>
            <a:off x="6266688" y="1176129"/>
            <a:ext cx="4748642" cy="590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2"/>
                </a:solidFill>
                <a:latin typeface="Ubuntu" panose="020B0504030602030204" pitchFamily="34" charset="0"/>
              </a:rPr>
              <a:t>Our Mission &amp; Vision</a:t>
            </a:r>
            <a:endParaRPr lang="en-US" b="1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F238C9-3747-E69E-E37F-BFCC64B13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3" r="1326"/>
          <a:stretch>
            <a:fillRect/>
          </a:stretch>
        </p:blipFill>
        <p:spPr>
          <a:xfrm>
            <a:off x="1333189" y="1317121"/>
            <a:ext cx="4223759" cy="42237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19414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3A84FC-9B63-60A5-C478-15F6CFA59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PHP’s Care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93B7E-14CB-8F08-96E5-5EB58FA68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916FA2D-ECFE-4D12-BD8F-B52B38DF1D5A}" type="slidenum">
              <a:rPr lang="en-US" smtClean="0"/>
              <a:pPr algn="r"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3D3044-9E08-B68C-76FD-D151C2D99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342" y="1609532"/>
            <a:ext cx="11068348" cy="38514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840EC3-F370-9A74-3435-F52B261CDC41}"/>
              </a:ext>
            </a:extLst>
          </p:cNvPr>
          <p:cNvSpPr txBox="1"/>
          <p:nvPr/>
        </p:nvSpPr>
        <p:spPr>
          <a:xfrm>
            <a:off x="846474" y="3369525"/>
            <a:ext cx="1662044" cy="103874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>
                <a:latin typeface="+mj-lt"/>
              </a:rPr>
              <a:t>Person-centered, interdisciplinary care teams with authority to approve services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CCF0FC-2D3B-7A28-736B-AC7D2C9E436B}"/>
              </a:ext>
            </a:extLst>
          </p:cNvPr>
          <p:cNvSpPr txBox="1"/>
          <p:nvPr/>
        </p:nvSpPr>
        <p:spPr>
          <a:xfrm>
            <a:off x="3056592" y="2630861"/>
            <a:ext cx="1662044" cy="230832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9525" fontAlgn="base">
              <a:lnSpc>
                <a:spcPct val="90000"/>
              </a:lnSpc>
              <a:spcAft>
                <a:spcPts val="600"/>
              </a:spcAft>
            </a:pPr>
            <a:r>
              <a:rPr lang="en-US" sz="1500">
                <a:latin typeface="+mj-lt"/>
              </a:rPr>
              <a:t>Strong</a:t>
            </a:r>
            <a:br>
              <a:rPr lang="en-US" sz="1500">
                <a:latin typeface="+mj-lt"/>
              </a:rPr>
            </a:br>
            <a:r>
              <a:rPr lang="en-US" sz="1500">
                <a:latin typeface="+mj-lt"/>
              </a:rPr>
              <a:t>emphasis on:</a:t>
            </a:r>
          </a:p>
          <a:p>
            <a:pPr marL="118745" lvl="1" indent="-10922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latin typeface="+mj-lt"/>
              </a:rPr>
              <a:t>Care coordination and clinical needs</a:t>
            </a:r>
          </a:p>
          <a:p>
            <a:pPr marL="118745" lvl="1" indent="-10922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latin typeface="+mj-lt"/>
              </a:rPr>
              <a:t>Navigation of complex systems</a:t>
            </a:r>
          </a:p>
          <a:p>
            <a:pPr marL="118745" lvl="1" indent="-10922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latin typeface="+mj-lt"/>
              </a:rPr>
              <a:t>Family and caregiver engagement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F46584-5EF1-4328-096C-FC0990F70FED}"/>
              </a:ext>
            </a:extLst>
          </p:cNvPr>
          <p:cNvSpPr txBox="1"/>
          <p:nvPr/>
        </p:nvSpPr>
        <p:spPr>
          <a:xfrm>
            <a:off x="5355095" y="3254108"/>
            <a:ext cx="161897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>
                <a:latin typeface="+mj-lt"/>
              </a:rPr>
              <a:t>Care Managers served as a consistent point of contact</a:t>
            </a:r>
            <a:endParaRPr lang="en-US" sz="1500" b="1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C02163-E4C6-6028-D221-B7642C927B9B}"/>
              </a:ext>
            </a:extLst>
          </p:cNvPr>
          <p:cNvSpPr txBox="1"/>
          <p:nvPr/>
        </p:nvSpPr>
        <p:spPr>
          <a:xfrm>
            <a:off x="7473365" y="3138692"/>
            <a:ext cx="1600200" cy="10387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>
                <a:latin typeface="+mj-lt"/>
              </a:rPr>
              <a:t>Integrated medical, behavioral and long-term services and supports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B997F5-B092-CCDA-0908-EA02A26997E0}"/>
              </a:ext>
            </a:extLst>
          </p:cNvPr>
          <p:cNvSpPr txBox="1"/>
          <p:nvPr/>
        </p:nvSpPr>
        <p:spPr>
          <a:xfrm>
            <a:off x="9781872" y="2835987"/>
            <a:ext cx="148049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>
                <a:latin typeface="+mj-lt"/>
              </a:rPr>
              <a:t>Model prioritized choice, dignity and individual goals, in addition to clinical outcomes</a:t>
            </a:r>
            <a:br>
              <a:rPr lang="en-US" sz="1500">
                <a:latin typeface="+mj-lt"/>
              </a:rPr>
            </a:br>
            <a:endParaRPr lang="en-US" sz="15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7688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9E908-186C-9C61-455F-469432C0E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653F40-ECAA-CBD6-5EE7-40179D6B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FA2D-ECFE-4D12-BD8F-B52B38DF1D5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CADE42-96EF-1219-B291-D4E1D8EF3BBC}"/>
              </a:ext>
            </a:extLst>
          </p:cNvPr>
          <p:cNvSpPr/>
          <p:nvPr/>
        </p:nvSpPr>
        <p:spPr>
          <a:xfrm>
            <a:off x="0" y="1209822"/>
            <a:ext cx="7119257" cy="5655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8A519C4-5A77-97F7-44C3-0C5F28DF9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574767"/>
            <a:ext cx="9472515" cy="394020"/>
          </a:xfrm>
        </p:spPr>
        <p:txBody>
          <a:bodyPr/>
          <a:lstStyle/>
          <a:p>
            <a:r>
              <a:rPr lang="en-US" sz="2800" b="1"/>
              <a:t>Results &amp; Successes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2650F-1E43-6E02-0927-2D43C71B151F}"/>
              </a:ext>
            </a:extLst>
          </p:cNvPr>
          <p:cNvSpPr txBox="1"/>
          <p:nvPr/>
        </p:nvSpPr>
        <p:spPr>
          <a:xfrm>
            <a:off x="660540" y="2085173"/>
            <a:ext cx="5188169" cy="33547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Demonstrated that fully-integrated care for individuals with I/DD </a:t>
            </a:r>
            <a:r>
              <a:rPr lang="en-US" sz="1600">
                <a:latin typeface="Ubuntu"/>
                <a:cs typeface="Segoe UI"/>
              </a:rPr>
              <a:t>c</a:t>
            </a:r>
            <a:r>
              <a:rPr lang="en-US" sz="1600">
                <a:highlight>
                  <a:srgbClr val="FFFFFF"/>
                </a:highlight>
                <a:latin typeface="Ubuntu"/>
                <a:cs typeface="Segoe UI"/>
              </a:rPr>
              <a:t>an produce better access to healthcare and quality outcomes </a:t>
            </a:r>
            <a:r>
              <a:rPr lang="en-US" sz="1600">
                <a:latin typeface="+mj-lt"/>
              </a:rPr>
              <a:t>within a managed care framework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Improved coordination across traditionally siloed systems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Strong relationships with members, families and providers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High-touch care management model valued by members and caregivers</a:t>
            </a:r>
          </a:p>
          <a:p>
            <a:pPr marL="285750" indent="-28575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Established trust by centering the lived experience of individuals with I/DD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2F0F02-CF01-BD99-C2D3-83EEB5F9E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1619" y="1703084"/>
            <a:ext cx="4089840" cy="1961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EC87C2-389B-CEF1-4A3D-9C3ED97B8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3443" y="4261818"/>
            <a:ext cx="3457774" cy="1829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C5CC99-EEFA-F66D-94FC-BD9A9F860E02}"/>
              </a:ext>
            </a:extLst>
          </p:cNvPr>
          <p:cNvSpPr txBox="1"/>
          <p:nvPr/>
        </p:nvSpPr>
        <p:spPr>
          <a:xfrm>
            <a:off x="660541" y="1703084"/>
            <a:ext cx="3376094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>
                <a:solidFill>
                  <a:srgbClr val="236176"/>
                </a:solidFill>
                <a:latin typeface="+mj-lt"/>
              </a:rPr>
              <a:t>What Worked Well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76E69C-D0E9-C267-6D80-FCE8B29812C4}"/>
              </a:ext>
            </a:extLst>
          </p:cNvPr>
          <p:cNvSpPr txBox="1"/>
          <p:nvPr/>
        </p:nvSpPr>
        <p:spPr>
          <a:xfrm>
            <a:off x="7438127" y="1456863"/>
            <a:ext cx="31754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latin typeface="+mj-lt"/>
              </a:rPr>
              <a:t>IMPATIENT ADMISSIONS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550276-93D2-21F5-B497-FDDC79ABF41E}"/>
              </a:ext>
            </a:extLst>
          </p:cNvPr>
          <p:cNvSpPr txBox="1"/>
          <p:nvPr/>
        </p:nvSpPr>
        <p:spPr>
          <a:xfrm>
            <a:off x="7452505" y="3953045"/>
            <a:ext cx="31754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latin typeface="+mj-lt"/>
              </a:rPr>
              <a:t>RE-ADMIT 30 DAY RATE</a:t>
            </a:r>
          </a:p>
        </p:txBody>
      </p:sp>
    </p:spTree>
    <p:extLst>
      <p:ext uri="{BB962C8B-B14F-4D97-AF65-F5344CB8AC3E}">
        <p14:creationId xmlns:p14="http://schemas.microsoft.com/office/powerpoint/2010/main" val="1041969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FA1BB0-D76B-2A56-248A-DA86497760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0540" y="2085173"/>
            <a:ext cx="6681042" cy="50455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spcAft>
                <a:spcPts val="600"/>
              </a:spcAft>
            </a:pPr>
            <a:r>
              <a:rPr lang="en-US" sz="1600">
                <a:latin typeface="+mj-lt"/>
              </a:rPr>
              <a:t>By applying a combination of I/DD-specific care, clinical expertise and I/DD-tailored technology, we achieved measurable improvements in quality, outcomes, utilization and cost</a:t>
            </a:r>
          </a:p>
          <a:p>
            <a:pPr marL="285750" indent="-285750">
              <a:spcAft>
                <a:spcPts val="600"/>
              </a:spcAft>
            </a:pPr>
            <a:r>
              <a:rPr lang="en-US" sz="1600">
                <a:latin typeface="+mj-lt"/>
              </a:rPr>
              <a:t>High member and family satisfaction was evidenced through consistent survey results and very low member attrition </a:t>
            </a:r>
          </a:p>
          <a:p>
            <a:pPr marL="285750" indent="-285750" fontAlgn="base">
              <a:spcAft>
                <a:spcPts val="600"/>
              </a:spcAft>
            </a:pPr>
            <a:r>
              <a:rPr lang="en-US" sz="1600">
                <a:latin typeface="+mj-lt"/>
              </a:rPr>
              <a:t>PHP’s integrated structure allowed rapid service adjustments during the COVID-19 public health emergency, including timely increases in PCA hours when day programs shut down, minimizing disruption for members and families</a:t>
            </a:r>
          </a:p>
          <a:p>
            <a:pPr marL="285750" indent="-285750" fontAlgn="base">
              <a:spcAft>
                <a:spcPts val="600"/>
              </a:spcAft>
            </a:pPr>
            <a:r>
              <a:rPr lang="en-US" sz="1600">
                <a:latin typeface="+mj-lt"/>
              </a:rPr>
              <a:t>The plan’s ability to authorize short-term nursing supports in IRAs helped members return home safely after hospitalizations, supporting recovery in familiar, community-based settings</a:t>
            </a:r>
          </a:p>
          <a:p>
            <a:endParaRPr lang="en-US" sz="160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3BFD2-1BA4-CCF7-BCE9-A8A368C7B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916FA2D-ECFE-4D12-BD8F-B52B38DF1D5A}" type="slidenum">
              <a:rPr lang="en-US" smtClean="0"/>
              <a:pPr algn="r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E4C2D-8337-8C81-737B-6D921AD5710F}"/>
              </a:ext>
            </a:extLst>
          </p:cNvPr>
          <p:cNvSpPr txBox="1"/>
          <p:nvPr/>
        </p:nvSpPr>
        <p:spPr>
          <a:xfrm>
            <a:off x="660541" y="1703084"/>
            <a:ext cx="3376094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>
                <a:solidFill>
                  <a:srgbClr val="236176"/>
                </a:solidFill>
                <a:latin typeface="+mj-lt"/>
              </a:rPr>
              <a:t>Proven Impact in I/DD Care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6F7DF17-FABA-944C-5717-B0153C2F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49" y="574767"/>
            <a:ext cx="9472515" cy="394020"/>
          </a:xfrm>
        </p:spPr>
        <p:txBody>
          <a:bodyPr/>
          <a:lstStyle/>
          <a:p>
            <a:r>
              <a:rPr lang="en-US" sz="2800" b="1"/>
              <a:t>Results &amp; Successes</a:t>
            </a:r>
          </a:p>
        </p:txBody>
      </p:sp>
    </p:spTree>
    <p:extLst>
      <p:ext uri="{BB962C8B-B14F-4D97-AF65-F5344CB8AC3E}">
        <p14:creationId xmlns:p14="http://schemas.microsoft.com/office/powerpoint/2010/main" val="3676481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207715-9408-7554-9784-E3EE506BC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HEDIS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FCDCD-8EB2-E659-77C3-8758BE4CF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916FA2D-ECFE-4D12-BD8F-B52B38DF1D5A}" type="slidenum">
              <a:rPr lang="en-US" smtClean="0"/>
              <a:pPr algn="r"/>
              <a:t>8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ACA5F42-63ED-B7FD-0C28-EDE7A82E5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859463"/>
              </p:ext>
            </p:extLst>
          </p:nvPr>
        </p:nvGraphicFramePr>
        <p:xfrm>
          <a:off x="1662157" y="2247948"/>
          <a:ext cx="8718251" cy="3575039"/>
        </p:xfrm>
        <a:graphic>
          <a:graphicData uri="http://schemas.openxmlformats.org/drawingml/2006/table">
            <a:tbl>
              <a:tblPr/>
              <a:tblGrid>
                <a:gridCol w="3987535">
                  <a:extLst>
                    <a:ext uri="{9D8B030D-6E8A-4147-A177-3AD203B41FA5}">
                      <a16:colId xmlns:a16="http://schemas.microsoft.com/office/drawing/2014/main" val="3108403629"/>
                    </a:ext>
                  </a:extLst>
                </a:gridCol>
                <a:gridCol w="1195608">
                  <a:extLst>
                    <a:ext uri="{9D8B030D-6E8A-4147-A177-3AD203B41FA5}">
                      <a16:colId xmlns:a16="http://schemas.microsoft.com/office/drawing/2014/main" val="3263477835"/>
                    </a:ext>
                  </a:extLst>
                </a:gridCol>
                <a:gridCol w="1767554">
                  <a:extLst>
                    <a:ext uri="{9D8B030D-6E8A-4147-A177-3AD203B41FA5}">
                      <a16:colId xmlns:a16="http://schemas.microsoft.com/office/drawing/2014/main" val="398176583"/>
                    </a:ext>
                  </a:extLst>
                </a:gridCol>
                <a:gridCol w="1767554">
                  <a:extLst>
                    <a:ext uri="{9D8B030D-6E8A-4147-A177-3AD203B41FA5}">
                      <a16:colId xmlns:a16="http://schemas.microsoft.com/office/drawing/2014/main" val="1614683248"/>
                    </a:ext>
                  </a:extLst>
                </a:gridCol>
              </a:tblGrid>
              <a:tr h="275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Quality Measures</a:t>
                      </a:r>
                    </a:p>
                  </a:txBody>
                  <a:tcPr marL="5768" marR="5768" marT="5768" marB="0" anchor="ctr">
                    <a:lnL w="6350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61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Year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61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National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61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Our Quality Score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61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48828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Colorectal Cancer Screening</a:t>
                      </a:r>
                    </a:p>
                  </a:txBody>
                  <a:tcPr marR="5768" marT="57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2024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71%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66%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61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591068"/>
                  </a:ext>
                </a:extLst>
              </a:tr>
              <a:tr h="275003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Diabetes </a:t>
                      </a:r>
                    </a:p>
                  </a:txBody>
                  <a:tcPr marR="5768" marT="57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97B8">
                        <a:alpha val="20353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C8D7">
                        <a:alpha val="4029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5768" marR="5768" marT="5768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361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C8D7">
                        <a:alpha val="4029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609070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     -HbA1c Poor Control</a:t>
                      </a:r>
                    </a:p>
                  </a:txBody>
                  <a:tcPr marR="5768" marT="57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2024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19%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16%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361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361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902470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     -HbA1C Control</a:t>
                      </a:r>
                    </a:p>
                  </a:txBody>
                  <a:tcPr marR="5768" marT="57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2024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72%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81%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361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361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7B8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40363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     -Eye Exam</a:t>
                      </a:r>
                    </a:p>
                  </a:txBody>
                  <a:tcPr marR="5768" marT="57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2024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74%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82%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361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361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7B8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423859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     -Controlling High Blood  Pressure</a:t>
                      </a:r>
                    </a:p>
                  </a:txBody>
                  <a:tcPr marR="5768" marT="57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2024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74%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87%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361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7B8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914789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marL="175895" indent="-61595" algn="l" fontAlgn="b">
                        <a:tabLst/>
                      </a:pPr>
                      <a:r>
                        <a:rPr lang="en-US" sz="1050" b="0" i="0" u="none" strike="noStrike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 -Kidney Health Evaluation</a:t>
                      </a:r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  <a:ea typeface="Roboto"/>
                        <a:cs typeface="Roboto"/>
                      </a:endParaRPr>
                    </a:p>
                  </a:txBody>
                  <a:tcPr marR="5768" marT="57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2024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53%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31%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61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562165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Annual Flu Vaccine</a:t>
                      </a:r>
                    </a:p>
                  </a:txBody>
                  <a:tcPr marR="5768" marT="57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7B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2024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7B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37%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7B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60%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7B8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434517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Care for Older Adults Medication Review</a:t>
                      </a:r>
                    </a:p>
                  </a:txBody>
                  <a:tcPr marR="5768" marT="57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2024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75%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97%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7B8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906884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Breast Cancer Screening</a:t>
                      </a:r>
                    </a:p>
                  </a:txBody>
                  <a:tcPr marR="5768" marT="57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7B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2024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7B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71%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7B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66%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61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624696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Controlling High BP</a:t>
                      </a:r>
                    </a:p>
                  </a:txBody>
                  <a:tcPr marR="5768" marT="57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2024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76%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85%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7B8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782313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All cause re-admission</a:t>
                      </a:r>
                    </a:p>
                  </a:txBody>
                  <a:tcPr marR="5768" marT="576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7B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2024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7B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236176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1%</a:t>
                      </a:r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  <a:ea typeface="Roboto"/>
                        <a:cs typeface="Roboto"/>
                      </a:endParaRP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7B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/>
                          <a:cs typeface="Roboto"/>
                        </a:rPr>
                        <a:t>0.87%</a:t>
                      </a:r>
                    </a:p>
                  </a:txBody>
                  <a:tcPr marL="5768" marR="5768" marT="5768" marB="0" anchor="ctr">
                    <a:lnL w="3175" cap="flat" cmpd="sng" algn="ctr">
                      <a:solidFill>
                        <a:srgbClr val="7A9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7B8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8510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C32F318-855E-1542-443B-38B7CA29560D}"/>
              </a:ext>
            </a:extLst>
          </p:cNvPr>
          <p:cNvSpPr txBox="1"/>
          <p:nvPr/>
        </p:nvSpPr>
        <p:spPr>
          <a:xfrm>
            <a:off x="1662157" y="1426029"/>
            <a:ext cx="8718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+mj-lt"/>
              </a:rPr>
              <a:t>Our experience with PHP demonstrated superior quality score compared to National averages. </a:t>
            </a:r>
          </a:p>
        </p:txBody>
      </p:sp>
    </p:spTree>
    <p:extLst>
      <p:ext uri="{BB962C8B-B14F-4D97-AF65-F5344CB8AC3E}">
        <p14:creationId xmlns:p14="http://schemas.microsoft.com/office/powerpoint/2010/main" val="2659102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limbing a rock&#10;&#10;AI-generated content may be incorrect.">
            <a:extLst>
              <a:ext uri="{FF2B5EF4-FFF2-40B4-BE49-F238E27FC236}">
                <a16:creationId xmlns:a16="http://schemas.microsoft.com/office/drawing/2014/main" id="{A2A5ABFA-7347-367C-58E1-A65393D82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>
            <a:fillRect/>
          </a:stretch>
        </p:blipFill>
        <p:spPr>
          <a:xfrm flipH="1"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08E6C9-D6B1-1B9C-8013-312B443A1F29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1">
              <a:alpha val="86595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183040-905B-6CE0-9110-7BF4D85EA534}"/>
              </a:ext>
            </a:extLst>
          </p:cNvPr>
          <p:cNvSpPr txBox="1">
            <a:spLocks/>
          </p:cNvSpPr>
          <p:nvPr/>
        </p:nvSpPr>
        <p:spPr>
          <a:xfrm>
            <a:off x="2100649" y="574767"/>
            <a:ext cx="9472515" cy="3940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Ubuntu" panose="020B0504030602030204" pitchFamily="34" charset="0"/>
                <a:ea typeface="Roboto Slab" pitchFamily="2" charset="0"/>
                <a:cs typeface="+mj-cs"/>
              </a:defRPr>
            </a:lvl1pPr>
          </a:lstStyle>
          <a:p>
            <a:r>
              <a:rPr lang="en-US" b="1"/>
              <a:t>Challenges We Faced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69C65E6-5EC3-78CA-9D1F-734111DF65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" y="263956"/>
            <a:ext cx="1238701" cy="6715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2CA9A2-D5A6-F879-27A9-DBE5BDCBD1ED}"/>
              </a:ext>
            </a:extLst>
          </p:cNvPr>
          <p:cNvSpPr/>
          <p:nvPr/>
        </p:nvSpPr>
        <p:spPr>
          <a:xfrm>
            <a:off x="11467070" y="6485784"/>
            <a:ext cx="724929" cy="378447"/>
          </a:xfrm>
          <a:prstGeom prst="rect">
            <a:avLst/>
          </a:prstGeom>
          <a:solidFill>
            <a:srgbClr val="F15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C269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83C1B31-1C63-51CD-4E72-EC05BB1DF9DA}"/>
              </a:ext>
            </a:extLst>
          </p:cNvPr>
          <p:cNvSpPr txBox="1">
            <a:spLocks/>
          </p:cNvSpPr>
          <p:nvPr/>
        </p:nvSpPr>
        <p:spPr>
          <a:xfrm>
            <a:off x="11467070" y="6485784"/>
            <a:ext cx="413732" cy="3791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916FA2D-ECFE-4D12-BD8F-B52B38DF1D5A}" type="slidenum">
              <a:rPr lang="en-US" smtClean="0"/>
              <a:pPr algn="r"/>
              <a:t>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20BCC0-3AE0-A848-D861-80241B099EF4}"/>
              </a:ext>
            </a:extLst>
          </p:cNvPr>
          <p:cNvSpPr txBox="1"/>
          <p:nvPr/>
        </p:nvSpPr>
        <p:spPr>
          <a:xfrm>
            <a:off x="2100649" y="1743241"/>
            <a:ext cx="6698967" cy="2923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>
                <a:solidFill>
                  <a:schemeClr val="bg1"/>
                </a:solidFill>
                <a:latin typeface="+mj-lt"/>
              </a:rPr>
              <a:t>System-Level Realities</a:t>
            </a:r>
          </a:p>
          <a:p>
            <a:pPr marL="236220" indent="-23622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+mj-lt"/>
              </a:rPr>
              <a:t>Operating a one-of-a-kind federal demonstration created uncertainty for families and providers</a:t>
            </a:r>
          </a:p>
          <a:p>
            <a:pPr marL="236220" indent="-23622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+mj-lt"/>
              </a:rPr>
              <a:t>Financial and operational constraints inherent in the demonstration structure</a:t>
            </a:r>
          </a:p>
          <a:p>
            <a:pPr marL="236220" indent="-23622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Ubuntu"/>
                <a:cs typeface="Segoe UI"/>
              </a:rPr>
              <a:t>Changing landscape and policy decisions around managed care for I/DD services</a:t>
            </a:r>
          </a:p>
          <a:p>
            <a:pPr>
              <a:spcAft>
                <a:spcPts val="1200"/>
              </a:spcAft>
            </a:pPr>
            <a:r>
              <a:rPr lang="en-US" sz="1600" b="1">
                <a:solidFill>
                  <a:schemeClr val="bg1"/>
                </a:solidFill>
                <a:latin typeface="+mj-lt"/>
              </a:rPr>
              <a:t>Important Note:</a:t>
            </a:r>
            <a:r>
              <a:rPr lang="en-US" sz="1600">
                <a:solidFill>
                  <a:schemeClr val="bg1"/>
                </a:solidFill>
                <a:latin typeface="+mj-lt"/>
              </a:rPr>
              <a:t> These challenges were structural, not a reflection of the value of fully-integrated, person-centered care.</a:t>
            </a:r>
          </a:p>
        </p:txBody>
      </p:sp>
    </p:spTree>
    <p:extLst>
      <p:ext uri="{BB962C8B-B14F-4D97-AF65-F5344CB8AC3E}">
        <p14:creationId xmlns:p14="http://schemas.microsoft.com/office/powerpoint/2010/main" val="192438670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PPT Template - PHP">
  <a:themeElements>
    <a:clrScheme name="PHP Theme">
      <a:dk1>
        <a:srgbClr val="2A3C27"/>
      </a:dk1>
      <a:lt1>
        <a:sysClr val="window" lastClr="FFFFFF"/>
      </a:lt1>
      <a:dk2>
        <a:srgbClr val="236176"/>
      </a:dk2>
      <a:lt2>
        <a:srgbClr val="EEF7F8"/>
      </a:lt2>
      <a:accent1>
        <a:srgbClr val="236176"/>
      </a:accent1>
      <a:accent2>
        <a:srgbClr val="F15C23"/>
      </a:accent2>
      <a:accent3>
        <a:srgbClr val="BFBFBF"/>
      </a:accent3>
      <a:accent4>
        <a:srgbClr val="EEF7F8"/>
      </a:accent4>
      <a:accent5>
        <a:srgbClr val="7F7F7F"/>
      </a:accent5>
      <a:accent6>
        <a:srgbClr val="627E87"/>
      </a:accent6>
      <a:hlink>
        <a:srgbClr val="F15C23"/>
      </a:hlink>
      <a:folHlink>
        <a:srgbClr val="F15C23"/>
      </a:folHlink>
    </a:clrScheme>
    <a:fontScheme name="Custom 2">
      <a:majorFont>
        <a:latin typeface="Ubuntu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- PHP" id="{9D8F0770-CBED-4EEA-AC57-EC3F869CB2BC}" vid="{1D5D98DB-61F8-414B-832E-7EAA7BAD99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099d666-411d-48ad-8601-c30c2c13ac74">
      <Terms xmlns="http://schemas.microsoft.com/office/infopath/2007/PartnerControls"/>
    </lcf76f155ced4ddcb4097134ff3c332f>
    <TaxCatchAll xmlns="eb33c02f-8f4d-41ed-9829-0a38cb63a05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E15893256ED4DA9A19BD326897DD9" ma:contentTypeVersion="19" ma:contentTypeDescription="Create a new document." ma:contentTypeScope="" ma:versionID="50648bfff88d737d383da0ebb0cbb478">
  <xsd:schema xmlns:xsd="http://www.w3.org/2001/XMLSchema" xmlns:xs="http://www.w3.org/2001/XMLSchema" xmlns:p="http://schemas.microsoft.com/office/2006/metadata/properties" xmlns:ns2="3099d666-411d-48ad-8601-c30c2c13ac74" xmlns:ns3="eb33c02f-8f4d-41ed-9829-0a38cb63a050" targetNamespace="http://schemas.microsoft.com/office/2006/metadata/properties" ma:root="true" ma:fieldsID="2a73eeff195d1dc7bc2436d833ed3237" ns2:_="" ns3:_="">
    <xsd:import namespace="3099d666-411d-48ad-8601-c30c2c13ac74"/>
    <xsd:import namespace="eb33c02f-8f4d-41ed-9829-0a38cb63a0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99d666-411d-48ad-8601-c30c2c13ac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4207c9d-d39b-41b1-b46f-ec1bfe28f3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3c02f-8f4d-41ed-9829-0a38cb63a05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0586e24-d4fb-4764-9138-4f60c6b5fb55}" ma:internalName="TaxCatchAll" ma:showField="CatchAllData" ma:web="eb33c02f-8f4d-41ed-9829-0a38cb63a0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7AA58A-B425-4CDD-A2CF-CB919C0166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824202-3E93-417B-9479-09E5920A238A}">
  <ds:schemaRefs>
    <ds:schemaRef ds:uri="3099d666-411d-48ad-8601-c30c2c13ac74"/>
    <ds:schemaRef ds:uri="eb33c02f-8f4d-41ed-9829-0a38cb63a050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93315B1-E4A2-4D58-B977-CAB611263FD5}">
  <ds:schemaRefs>
    <ds:schemaRef ds:uri="3099d666-411d-48ad-8601-c30c2c13ac74"/>
    <ds:schemaRef ds:uri="eb33c02f-8f4d-41ed-9829-0a38cb63a05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Template - PHP</Template>
  <TotalTime>1</TotalTime>
  <Words>885</Words>
  <Application>Microsoft Macintosh PowerPoint</Application>
  <PresentationFormat>Widescreen</PresentationFormat>
  <Paragraphs>148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Roboto</vt:lpstr>
      <vt:lpstr>Source Sans 3</vt:lpstr>
      <vt:lpstr>Source Sans Pro</vt:lpstr>
      <vt:lpstr>System Font Regular</vt:lpstr>
      <vt:lpstr>Ubuntu</vt:lpstr>
      <vt:lpstr>Ubuntu Medium</vt:lpstr>
      <vt:lpstr>PPT Template - PHP</vt:lpstr>
      <vt:lpstr>PARTNERS HEALTH PLAN</vt:lpstr>
      <vt:lpstr>Partners Health Plan — Overview</vt:lpstr>
      <vt:lpstr>WHAT MADE PHP UNIQUE</vt:lpstr>
      <vt:lpstr>PowerPoint Presentation</vt:lpstr>
      <vt:lpstr>PHP’s Care Model</vt:lpstr>
      <vt:lpstr>Results &amp; Successes</vt:lpstr>
      <vt:lpstr>Results &amp; Successes</vt:lpstr>
      <vt:lpstr>HEDIS Quality</vt:lpstr>
      <vt:lpstr>PowerPoint Presentation</vt:lpstr>
      <vt:lpstr>FIDA-I/DD Demonstration Conclusion</vt:lpstr>
      <vt:lpstr>What We Learned</vt:lpstr>
      <vt:lpstr>What We Carry Forward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Buckey</dc:creator>
  <cp:lastModifiedBy>Adam Boghosian</cp:lastModifiedBy>
  <cp:revision>5</cp:revision>
  <dcterms:created xsi:type="dcterms:W3CDTF">2022-04-05T16:36:49Z</dcterms:created>
  <dcterms:modified xsi:type="dcterms:W3CDTF">2026-02-12T19:25:43Z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0x010100519E15893256ED4DA9A19BD326897DD9</vt:lpwstr>
  </property>
  <property fmtid="{D5CDD505-2E9C-101B-9397-08002B2CF9AE}" pid="3" name="MediaServiceImageTags">
    <vt:lpwstr/>
  </property>
</Properties>
</file>