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315" r:id="rId2"/>
    <p:sldId id="294" r:id="rId3"/>
    <p:sldId id="318" r:id="rId4"/>
    <p:sldId id="317" r:id="rId5"/>
    <p:sldId id="316" r:id="rId6"/>
    <p:sldId id="320" r:id="rId7"/>
    <p:sldId id="321" r:id="rId8"/>
    <p:sldId id="322" r:id="rId9"/>
    <p:sldId id="355" r:id="rId10"/>
    <p:sldId id="348" r:id="rId11"/>
    <p:sldId id="297" r:id="rId12"/>
    <p:sldId id="349" r:id="rId13"/>
    <p:sldId id="350" r:id="rId14"/>
    <p:sldId id="347" r:id="rId15"/>
    <p:sldId id="334" r:id="rId16"/>
    <p:sldId id="351" r:id="rId17"/>
    <p:sldId id="329" r:id="rId18"/>
    <p:sldId id="331" r:id="rId19"/>
    <p:sldId id="336" r:id="rId20"/>
    <p:sldId id="337" r:id="rId21"/>
    <p:sldId id="338" r:id="rId22"/>
    <p:sldId id="339" r:id="rId23"/>
    <p:sldId id="340" r:id="rId24"/>
    <p:sldId id="341" r:id="rId25"/>
    <p:sldId id="353" r:id="rId26"/>
    <p:sldId id="343" r:id="rId27"/>
    <p:sldId id="354" r:id="rId28"/>
    <p:sldId id="273" r:id="rId29"/>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itlin Kennedy" initials="CK" lastIdx="1" clrIdx="0">
    <p:extLst/>
  </p:cmAuthor>
  <p:cmAuthor id="2" name="Earle, Lana I (HEALTH)" initials="ELI(" lastIdx="5" clrIdx="1">
    <p:extLst/>
  </p:cmAuthor>
  <p:cmAuthor id="3" name="Tiffany Battles" initials="TB" lastIdx="5" clrIdx="2">
    <p:extLst/>
  </p:cmAuthor>
  <p:cmAuthor id="4" name="Schlesinger, Faith E (HEALTH)" initials="SFE("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35" autoAdjust="0"/>
    <p:restoredTop sz="87634"/>
  </p:normalViewPr>
  <p:slideViewPr>
    <p:cSldViewPr snapToGrid="0">
      <p:cViewPr>
        <p:scale>
          <a:sx n="130" d="100"/>
          <a:sy n="130" d="100"/>
        </p:scale>
        <p:origin x="-200" y="64"/>
      </p:cViewPr>
      <p:guideLst>
        <p:guide orient="horz" pos="2160"/>
        <p:guide pos="3840"/>
      </p:guideLst>
    </p:cSldViewPr>
  </p:slideViewPr>
  <p:notesTextViewPr>
    <p:cViewPr>
      <p:scale>
        <a:sx n="1" d="1"/>
        <a:sy n="1" d="1"/>
      </p:scale>
      <p:origin x="0" y="0"/>
    </p:cViewPr>
  </p:notesTextViewPr>
  <p:notesViewPr>
    <p:cSldViewPr snapToGrid="0">
      <p:cViewPr varScale="1">
        <p:scale>
          <a:sx n="86" d="100"/>
          <a:sy n="86" d="100"/>
        </p:scale>
        <p:origin x="3786" y="78"/>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commentAuthors" Target="commentAuthors.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8E819EC8-BB8F-4A12-98E6-BE02ED9CC7AB}" type="datetimeFigureOut">
              <a:rPr lang="en-US" smtClean="0"/>
              <a:t>7/11/17</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C1354667-DBD6-455B-AA68-A077897C4025}" type="slidenum">
              <a:rPr lang="en-US" smtClean="0"/>
              <a:t>‹#›</a:t>
            </a:fld>
            <a:endParaRPr lang="en-US"/>
          </a:p>
        </p:txBody>
      </p:sp>
    </p:spTree>
    <p:extLst>
      <p:ext uri="{BB962C8B-B14F-4D97-AF65-F5344CB8AC3E}">
        <p14:creationId xmlns:p14="http://schemas.microsoft.com/office/powerpoint/2010/main" val="852082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B0653D6C-B215-4ADE-B6EB-EBAED8630FA9}" type="datetimeFigureOut">
              <a:rPr lang="en-US" smtClean="0"/>
              <a:t>7/11/17</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E5A8F34B-57DC-4BE1-8022-2F56E873FD44}" type="slidenum">
              <a:rPr lang="en-US" smtClean="0"/>
              <a:t>‹#›</a:t>
            </a:fld>
            <a:endParaRPr lang="en-US"/>
          </a:p>
        </p:txBody>
      </p:sp>
    </p:spTree>
    <p:extLst>
      <p:ext uri="{BB962C8B-B14F-4D97-AF65-F5344CB8AC3E}">
        <p14:creationId xmlns:p14="http://schemas.microsoft.com/office/powerpoint/2010/main" val="3153792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631383-E52D-4F3A-8AC0-4637C8EE91A1}"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9296695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A8F34B-57DC-4BE1-8022-2F56E873FD44}" type="slidenum">
              <a:rPr lang="en-US" smtClean="0"/>
              <a:t>18</a:t>
            </a:fld>
            <a:endParaRPr lang="en-US"/>
          </a:p>
        </p:txBody>
      </p:sp>
    </p:spTree>
    <p:extLst>
      <p:ext uri="{BB962C8B-B14F-4D97-AF65-F5344CB8AC3E}">
        <p14:creationId xmlns:p14="http://schemas.microsoft.com/office/powerpoint/2010/main" val="1867894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631383-E52D-4F3A-8AC0-4637C8EE91A1}"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438107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are done except for one so basically done.</a:t>
            </a:r>
            <a:endParaRPr lang="en-US" dirty="0"/>
          </a:p>
        </p:txBody>
      </p:sp>
      <p:sp>
        <p:nvSpPr>
          <p:cNvPr id="4" name="Slide Number Placeholder 3"/>
          <p:cNvSpPr>
            <a:spLocks noGrp="1"/>
          </p:cNvSpPr>
          <p:nvPr>
            <p:ph type="sldNum" sz="quarter" idx="10"/>
          </p:nvPr>
        </p:nvSpPr>
        <p:spPr/>
        <p:txBody>
          <a:bodyPr/>
          <a:lstStyle/>
          <a:p>
            <a:fld id="{E5A8F34B-57DC-4BE1-8022-2F56E873FD44}" type="slidenum">
              <a:rPr lang="en-US" smtClean="0"/>
              <a:t>24</a:t>
            </a:fld>
            <a:endParaRPr lang="en-US"/>
          </a:p>
        </p:txBody>
      </p:sp>
    </p:spTree>
    <p:extLst>
      <p:ext uri="{BB962C8B-B14F-4D97-AF65-F5344CB8AC3E}">
        <p14:creationId xmlns:p14="http://schemas.microsoft.com/office/powerpoint/2010/main" val="98815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December to March</a:t>
            </a:r>
            <a:r>
              <a:rPr lang="en-US" baseline="0" dirty="0" smtClean="0"/>
              <a:t> reconciliation period and then quarterly after.</a:t>
            </a:r>
            <a:endParaRPr lang="en-US" dirty="0"/>
          </a:p>
        </p:txBody>
      </p:sp>
      <p:sp>
        <p:nvSpPr>
          <p:cNvPr id="4" name="Slide Number Placeholder 3"/>
          <p:cNvSpPr>
            <a:spLocks noGrp="1"/>
          </p:cNvSpPr>
          <p:nvPr>
            <p:ph type="sldNum" sz="quarter" idx="10"/>
          </p:nvPr>
        </p:nvSpPr>
        <p:spPr/>
        <p:txBody>
          <a:bodyPr/>
          <a:lstStyle/>
          <a:p>
            <a:fld id="{E5A8F34B-57DC-4BE1-8022-2F56E873FD44}" type="slidenum">
              <a:rPr lang="en-US" smtClean="0"/>
              <a:t>25</a:t>
            </a:fld>
            <a:endParaRPr lang="en-US"/>
          </a:p>
        </p:txBody>
      </p:sp>
    </p:spTree>
    <p:extLst>
      <p:ext uri="{BB962C8B-B14F-4D97-AF65-F5344CB8AC3E}">
        <p14:creationId xmlns:p14="http://schemas.microsoft.com/office/powerpoint/2010/main" val="2139002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DOH</a:t>
            </a:r>
          </a:p>
        </p:txBody>
      </p:sp>
      <p:sp>
        <p:nvSpPr>
          <p:cNvPr id="4" name="Slide Number Placeholder 3"/>
          <p:cNvSpPr>
            <a:spLocks noGrp="1"/>
          </p:cNvSpPr>
          <p:nvPr>
            <p:ph type="sldNum" sz="quarter" idx="10"/>
          </p:nvPr>
        </p:nvSpPr>
        <p:spPr/>
        <p:txBody>
          <a:bodyPr/>
          <a:lstStyle/>
          <a:p>
            <a:fld id="{31E476F8-442D-41BA-BE6B-1EC2255661A1}" type="slidenum">
              <a:rPr lang="en-US" smtClean="0"/>
              <a:t>28</a:t>
            </a:fld>
            <a:endParaRPr lang="en-US"/>
          </a:p>
        </p:txBody>
      </p:sp>
    </p:spTree>
    <p:extLst>
      <p:ext uri="{BB962C8B-B14F-4D97-AF65-F5344CB8AC3E}">
        <p14:creationId xmlns:p14="http://schemas.microsoft.com/office/powerpoint/2010/main" val="3556825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A8F34B-57DC-4BE1-8022-2F56E873FD44}" type="slidenum">
              <a:rPr lang="en-US" smtClean="0"/>
              <a:t>3</a:t>
            </a:fld>
            <a:endParaRPr lang="en-US"/>
          </a:p>
        </p:txBody>
      </p:sp>
    </p:spTree>
    <p:extLst>
      <p:ext uri="{BB962C8B-B14F-4D97-AF65-F5344CB8AC3E}">
        <p14:creationId xmlns:p14="http://schemas.microsoft.com/office/powerpoint/2010/main" val="1574003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Note for presenter: Target is to show where modifications and changes were made, other things</a:t>
            </a:r>
            <a:r>
              <a:rPr lang="en-US" baseline="0" dirty="0"/>
              <a:t> remain the same </a:t>
            </a:r>
            <a:endParaRPr lang="en-US" dirty="0"/>
          </a:p>
        </p:txBody>
      </p:sp>
      <p:sp>
        <p:nvSpPr>
          <p:cNvPr id="4" name="Slide Number Placeholder 3"/>
          <p:cNvSpPr>
            <a:spLocks noGrp="1"/>
          </p:cNvSpPr>
          <p:nvPr>
            <p:ph type="sldNum" sz="quarter" idx="10"/>
          </p:nvPr>
        </p:nvSpPr>
        <p:spPr/>
        <p:txBody>
          <a:bodyPr/>
          <a:lstStyle/>
          <a:p>
            <a:fld id="{E5A8F34B-57DC-4BE1-8022-2F56E873FD44}" type="slidenum">
              <a:rPr lang="en-US" smtClean="0"/>
              <a:t>4</a:t>
            </a:fld>
            <a:endParaRPr lang="en-US"/>
          </a:p>
        </p:txBody>
      </p:sp>
    </p:spTree>
    <p:extLst>
      <p:ext uri="{BB962C8B-B14F-4D97-AF65-F5344CB8AC3E}">
        <p14:creationId xmlns:p14="http://schemas.microsoft.com/office/powerpoint/2010/main" val="2008929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Moving 1915</a:t>
            </a:r>
            <a:r>
              <a:rPr lang="de-DE" dirty="0" smtClean="0"/>
              <a:t>© </a:t>
            </a:r>
            <a:r>
              <a:rPr lang="de-DE" dirty="0" err="1" smtClean="0"/>
              <a:t>under</a:t>
            </a:r>
            <a:r>
              <a:rPr lang="de-DE" dirty="0" smtClean="0"/>
              <a:t> </a:t>
            </a:r>
            <a:r>
              <a:rPr lang="de-DE" dirty="0" err="1" smtClean="0"/>
              <a:t>the</a:t>
            </a:r>
            <a:r>
              <a:rPr lang="de-DE" dirty="0" smtClean="0"/>
              <a:t> </a:t>
            </a:r>
            <a:r>
              <a:rPr lang="de-DE" dirty="0" err="1" smtClean="0"/>
              <a:t>authority</a:t>
            </a:r>
            <a:r>
              <a:rPr lang="de-DE" dirty="0" smtClean="0"/>
              <a:t> </a:t>
            </a:r>
            <a:r>
              <a:rPr lang="de-DE" dirty="0" err="1" smtClean="0"/>
              <a:t>of</a:t>
            </a:r>
            <a:r>
              <a:rPr lang="de-DE" dirty="0" smtClean="0"/>
              <a:t> 1115</a:t>
            </a:r>
            <a:endParaRPr lang="en-US" dirty="0"/>
          </a:p>
        </p:txBody>
      </p:sp>
      <p:sp>
        <p:nvSpPr>
          <p:cNvPr id="4" name="Slide Number Placeholder 3"/>
          <p:cNvSpPr>
            <a:spLocks noGrp="1"/>
          </p:cNvSpPr>
          <p:nvPr>
            <p:ph type="sldNum" sz="quarter" idx="10"/>
          </p:nvPr>
        </p:nvSpPr>
        <p:spPr/>
        <p:txBody>
          <a:bodyPr/>
          <a:lstStyle/>
          <a:p>
            <a:fld id="{E5A8F34B-57DC-4BE1-8022-2F56E873FD44}" type="slidenum">
              <a:rPr lang="en-US" smtClean="0"/>
              <a:t>5</a:t>
            </a:fld>
            <a:endParaRPr lang="en-US"/>
          </a:p>
        </p:txBody>
      </p:sp>
    </p:spTree>
    <p:extLst>
      <p:ext uri="{BB962C8B-B14F-4D97-AF65-F5344CB8AC3E}">
        <p14:creationId xmlns:p14="http://schemas.microsoft.com/office/powerpoint/2010/main" val="856733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SPA’s do clinical and LBS does fiscal</a:t>
            </a:r>
          </a:p>
          <a:p>
            <a:endParaRPr lang="en-US" dirty="0" smtClean="0"/>
          </a:p>
          <a:p>
            <a:r>
              <a:rPr lang="en-US" dirty="0" smtClean="0"/>
              <a:t>Working</a:t>
            </a:r>
            <a:r>
              <a:rPr lang="en-US" baseline="0" dirty="0" smtClean="0"/>
              <a:t> on finalizing HCBS rates.</a:t>
            </a:r>
          </a:p>
          <a:p>
            <a:endParaRPr lang="en-US" baseline="0" dirty="0" smtClean="0"/>
          </a:p>
          <a:p>
            <a:r>
              <a:rPr lang="en-US" baseline="0" dirty="0" smtClean="0"/>
              <a:t>Don’t yet have Article 31 </a:t>
            </a:r>
            <a:r>
              <a:rPr lang="en-US" baseline="0" dirty="0" smtClean="0">
                <a:sym typeface="Wingdings"/>
              </a:rPr>
              <a:t> how will they do these services</a:t>
            </a:r>
            <a:r>
              <a:rPr lang="en-US" baseline="0" smtClean="0">
                <a:sym typeface="Wingdings"/>
              </a:rPr>
              <a:t>? Unclear</a:t>
            </a:r>
            <a:endParaRPr lang="en-US" dirty="0"/>
          </a:p>
        </p:txBody>
      </p:sp>
      <p:sp>
        <p:nvSpPr>
          <p:cNvPr id="4" name="Slide Number Placeholder 3"/>
          <p:cNvSpPr>
            <a:spLocks noGrp="1"/>
          </p:cNvSpPr>
          <p:nvPr>
            <p:ph type="sldNum" sz="quarter" idx="10"/>
          </p:nvPr>
        </p:nvSpPr>
        <p:spPr/>
        <p:txBody>
          <a:bodyPr/>
          <a:lstStyle/>
          <a:p>
            <a:fld id="{E5A8F34B-57DC-4BE1-8022-2F56E873FD44}" type="slidenum">
              <a:rPr lang="en-US" smtClean="0"/>
              <a:t>8</a:t>
            </a:fld>
            <a:endParaRPr lang="en-US"/>
          </a:p>
        </p:txBody>
      </p:sp>
    </p:spTree>
    <p:extLst>
      <p:ext uri="{BB962C8B-B14F-4D97-AF65-F5344CB8AC3E}">
        <p14:creationId xmlns:p14="http://schemas.microsoft.com/office/powerpoint/2010/main" val="131855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Team working on finalizing medical </a:t>
            </a:r>
            <a:r>
              <a:rPr lang="en-US" dirty="0" err="1" smtClean="0"/>
              <a:t>nedcessity</a:t>
            </a:r>
            <a:r>
              <a:rPr lang="en-US" dirty="0" smtClean="0"/>
              <a:t>. </a:t>
            </a:r>
            <a:endParaRPr lang="en-US" dirty="0"/>
          </a:p>
        </p:txBody>
      </p:sp>
      <p:sp>
        <p:nvSpPr>
          <p:cNvPr id="4" name="Slide Number Placeholder 3"/>
          <p:cNvSpPr>
            <a:spLocks noGrp="1"/>
          </p:cNvSpPr>
          <p:nvPr>
            <p:ph type="sldNum" sz="quarter" idx="10"/>
          </p:nvPr>
        </p:nvSpPr>
        <p:spPr/>
        <p:txBody>
          <a:bodyPr/>
          <a:lstStyle/>
          <a:p>
            <a:fld id="{E5A8F34B-57DC-4BE1-8022-2F56E873FD44}" type="slidenum">
              <a:rPr lang="en-US" smtClean="0"/>
              <a:t>12</a:t>
            </a:fld>
            <a:endParaRPr lang="en-US"/>
          </a:p>
        </p:txBody>
      </p:sp>
    </p:spTree>
    <p:extLst>
      <p:ext uri="{BB962C8B-B14F-4D97-AF65-F5344CB8AC3E}">
        <p14:creationId xmlns:p14="http://schemas.microsoft.com/office/powerpoint/2010/main" val="801104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reference that Foster Care Article 7 remains</a:t>
            </a:r>
          </a:p>
        </p:txBody>
      </p:sp>
      <p:sp>
        <p:nvSpPr>
          <p:cNvPr id="4" name="Slide Number Placeholder 3"/>
          <p:cNvSpPr>
            <a:spLocks noGrp="1"/>
          </p:cNvSpPr>
          <p:nvPr>
            <p:ph type="sldNum" sz="quarter" idx="10"/>
          </p:nvPr>
        </p:nvSpPr>
        <p:spPr/>
        <p:txBody>
          <a:bodyPr/>
          <a:lstStyle/>
          <a:p>
            <a:fld id="{E5A8F34B-57DC-4BE1-8022-2F56E873FD44}" type="slidenum">
              <a:rPr lang="en-US" smtClean="0"/>
              <a:t>14</a:t>
            </a:fld>
            <a:endParaRPr lang="en-US"/>
          </a:p>
        </p:txBody>
      </p:sp>
    </p:spTree>
    <p:extLst>
      <p:ext uri="{BB962C8B-B14F-4D97-AF65-F5344CB8AC3E}">
        <p14:creationId xmlns:p14="http://schemas.microsoft.com/office/powerpoint/2010/main" val="4218725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Providers will get an operating certificate indicating that they can provide</a:t>
            </a:r>
            <a:r>
              <a:rPr lang="en-US" baseline="0" dirty="0" smtClean="0"/>
              <a:t> these SPA services.</a:t>
            </a:r>
            <a:endParaRPr lang="en-US" dirty="0"/>
          </a:p>
        </p:txBody>
      </p:sp>
      <p:sp>
        <p:nvSpPr>
          <p:cNvPr id="4" name="Slide Number Placeholder 3"/>
          <p:cNvSpPr>
            <a:spLocks noGrp="1"/>
          </p:cNvSpPr>
          <p:nvPr>
            <p:ph type="sldNum" sz="quarter" idx="10"/>
          </p:nvPr>
        </p:nvSpPr>
        <p:spPr/>
        <p:txBody>
          <a:bodyPr/>
          <a:lstStyle/>
          <a:p>
            <a:fld id="{E5A8F34B-57DC-4BE1-8022-2F56E873FD44}" type="slidenum">
              <a:rPr lang="en-US" smtClean="0"/>
              <a:t>15</a:t>
            </a:fld>
            <a:endParaRPr lang="en-US"/>
          </a:p>
        </p:txBody>
      </p:sp>
    </p:spTree>
    <p:extLst>
      <p:ext uri="{BB962C8B-B14F-4D97-AF65-F5344CB8AC3E}">
        <p14:creationId xmlns:p14="http://schemas.microsoft.com/office/powerpoint/2010/main" val="650731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45 day comment period after July 12 until 8/26</a:t>
            </a:r>
            <a:endParaRPr lang="en-US" dirty="0"/>
          </a:p>
        </p:txBody>
      </p:sp>
      <p:sp>
        <p:nvSpPr>
          <p:cNvPr id="4" name="Slide Number Placeholder 3"/>
          <p:cNvSpPr>
            <a:spLocks noGrp="1"/>
          </p:cNvSpPr>
          <p:nvPr>
            <p:ph type="sldNum" sz="quarter" idx="10"/>
          </p:nvPr>
        </p:nvSpPr>
        <p:spPr/>
        <p:txBody>
          <a:bodyPr/>
          <a:lstStyle/>
          <a:p>
            <a:fld id="{E5A8F34B-57DC-4BE1-8022-2F56E873FD44}" type="slidenum">
              <a:rPr lang="en-US" smtClean="0"/>
              <a:t>16</a:t>
            </a:fld>
            <a:endParaRPr lang="en-US"/>
          </a:p>
        </p:txBody>
      </p:sp>
    </p:spTree>
    <p:extLst>
      <p:ext uri="{BB962C8B-B14F-4D97-AF65-F5344CB8AC3E}">
        <p14:creationId xmlns:p14="http://schemas.microsoft.com/office/powerpoint/2010/main" val="126311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4093B44-AEC0-44A7-9BDB-7C116EEBDAED}" type="datetimeFigureOut">
              <a:rPr lang="en-US" smtClean="0"/>
              <a:t>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A2AE1-946D-442C-AF69-9909FCA06DC0}" type="slidenum">
              <a:rPr lang="en-US" smtClean="0"/>
              <a:t>‹#›</a:t>
            </a:fld>
            <a:endParaRPr lang="en-US"/>
          </a:p>
        </p:txBody>
      </p:sp>
    </p:spTree>
    <p:extLst>
      <p:ext uri="{BB962C8B-B14F-4D97-AF65-F5344CB8AC3E}">
        <p14:creationId xmlns:p14="http://schemas.microsoft.com/office/powerpoint/2010/main" val="382731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093B44-AEC0-44A7-9BDB-7C116EEBDAED}" type="datetimeFigureOut">
              <a:rPr lang="en-US" smtClean="0"/>
              <a:t>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A2AE1-946D-442C-AF69-9909FCA06DC0}" type="slidenum">
              <a:rPr lang="en-US" smtClean="0"/>
              <a:t>‹#›</a:t>
            </a:fld>
            <a:endParaRPr lang="en-US"/>
          </a:p>
        </p:txBody>
      </p:sp>
    </p:spTree>
    <p:extLst>
      <p:ext uri="{BB962C8B-B14F-4D97-AF65-F5344CB8AC3E}">
        <p14:creationId xmlns:p14="http://schemas.microsoft.com/office/powerpoint/2010/main" val="2420104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093B44-AEC0-44A7-9BDB-7C116EEBDAED}" type="datetimeFigureOut">
              <a:rPr lang="en-US" smtClean="0"/>
              <a:t>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A2AE1-946D-442C-AF69-9909FCA06DC0}" type="slidenum">
              <a:rPr lang="en-US" smtClean="0"/>
              <a:t>‹#›</a:t>
            </a:fld>
            <a:endParaRPr lang="en-US"/>
          </a:p>
        </p:txBody>
      </p:sp>
    </p:spTree>
    <p:extLst>
      <p:ext uri="{BB962C8B-B14F-4D97-AF65-F5344CB8AC3E}">
        <p14:creationId xmlns:p14="http://schemas.microsoft.com/office/powerpoint/2010/main" val="1306314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01281" y="6365932"/>
            <a:ext cx="5496449" cy="373662"/>
          </a:xfrm>
          <a:prstGeom prst="rect">
            <a:avLst/>
          </a:prstGeom>
        </p:spPr>
      </p:pic>
      <p:sp>
        <p:nvSpPr>
          <p:cNvPr id="21" name="Text Placeholder 20"/>
          <p:cNvSpPr>
            <a:spLocks noGrp="1"/>
          </p:cNvSpPr>
          <p:nvPr>
            <p:ph type="body" sz="quarter" idx="12" hasCustomPrompt="1"/>
          </p:nvPr>
        </p:nvSpPr>
        <p:spPr>
          <a:xfrm>
            <a:off x="649109" y="1182108"/>
            <a:ext cx="11023600" cy="514350"/>
          </a:xfrm>
        </p:spPr>
        <p:txBody>
          <a:bodyPr>
            <a:noAutofit/>
          </a:bodyPr>
          <a:lstStyle>
            <a:lvl1pPr marL="0" indent="0">
              <a:buNone/>
              <a:defRPr sz="4000" b="1" baseline="0">
                <a:solidFill>
                  <a:srgbClr val="002D72"/>
                </a:solidFill>
                <a:latin typeface="Arial" panose="020B0604020202020204" pitchFamily="34" charset="0"/>
                <a:cs typeface="Arial" panose="020B0604020202020204" pitchFamily="34" charset="0"/>
              </a:defRPr>
            </a:lvl1pPr>
          </a:lstStyle>
          <a:p>
            <a:pPr lvl="0"/>
            <a:r>
              <a:rPr lang="en-US" dirty="0"/>
              <a:t>Insert Slide Title Here</a:t>
            </a:r>
          </a:p>
        </p:txBody>
      </p:sp>
      <p:sp>
        <p:nvSpPr>
          <p:cNvPr id="23" name="Text Placeholder 22"/>
          <p:cNvSpPr>
            <a:spLocks noGrp="1"/>
          </p:cNvSpPr>
          <p:nvPr>
            <p:ph type="body" sz="quarter" idx="13" hasCustomPrompt="1"/>
          </p:nvPr>
        </p:nvSpPr>
        <p:spPr>
          <a:xfrm>
            <a:off x="649288" y="1898650"/>
            <a:ext cx="10926762" cy="2501900"/>
          </a:xfrm>
        </p:spPr>
        <p:txBody>
          <a:bodyPr>
            <a:normAutofit/>
          </a:bodyPr>
          <a:lstStyle>
            <a:lvl1pPr marL="0" indent="0">
              <a:buNone/>
              <a:defRPr sz="2200" baseline="0">
                <a:solidFill>
                  <a:schemeClr val="tx1"/>
                </a:solidFill>
                <a:latin typeface="Arial" panose="020B0604020202020204" pitchFamily="34" charset="0"/>
                <a:cs typeface="Arial" panose="020B0604020202020204" pitchFamily="34" charset="0"/>
              </a:defRPr>
            </a:lvl1pPr>
          </a:lstStyle>
          <a:p>
            <a:pPr lvl="0"/>
            <a:r>
              <a:rPr lang="en-US" dirty="0"/>
              <a:t>Insert Slide content here</a:t>
            </a:r>
          </a:p>
        </p:txBody>
      </p:sp>
      <p:sp>
        <p:nvSpPr>
          <p:cNvPr id="10" name="Rectangle 9"/>
          <p:cNvSpPr/>
          <p:nvPr userDrawn="1"/>
        </p:nvSpPr>
        <p:spPr>
          <a:xfrm>
            <a:off x="0" y="156100"/>
            <a:ext cx="12192000" cy="389652"/>
          </a:xfrm>
          <a:prstGeom prst="rect">
            <a:avLst/>
          </a:prstGeom>
          <a:solidFill>
            <a:srgbClr val="233E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2B800"/>
              </a:solidFill>
            </a:endParaRPr>
          </a:p>
        </p:txBody>
      </p:sp>
      <p:sp>
        <p:nvSpPr>
          <p:cNvPr id="11" name="Rectangle 10"/>
          <p:cNvSpPr/>
          <p:nvPr userDrawn="1"/>
        </p:nvSpPr>
        <p:spPr>
          <a:xfrm>
            <a:off x="0" y="15"/>
            <a:ext cx="12192000" cy="156085"/>
          </a:xfrm>
          <a:prstGeom prst="rect">
            <a:avLst/>
          </a:prstGeom>
          <a:solidFill>
            <a:srgbClr val="F2A9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2" name="TextBox 11"/>
          <p:cNvSpPr txBox="1"/>
          <p:nvPr userDrawn="1"/>
        </p:nvSpPr>
        <p:spPr>
          <a:xfrm>
            <a:off x="94374" y="217450"/>
            <a:ext cx="1928064" cy="276999"/>
          </a:xfrm>
          <a:prstGeom prst="rect">
            <a:avLst/>
          </a:prstGeom>
          <a:noFill/>
        </p:spPr>
        <p:txBody>
          <a:bodyPr wrap="square" rtlCol="0">
            <a:spAutoFit/>
          </a:bodyPr>
          <a:lstStyle/>
          <a:p>
            <a:r>
              <a:rPr lang="en-US" sz="1200" dirty="0">
                <a:solidFill>
                  <a:prstClr val="white"/>
                </a:solidFill>
                <a:latin typeface="Arial" panose="020B0604020202020204" pitchFamily="34" charset="0"/>
                <a:cs typeface="Arial" panose="020B0604020202020204" pitchFamily="34" charset="0"/>
              </a:rPr>
              <a:t>June 22, 2017</a:t>
            </a:r>
          </a:p>
        </p:txBody>
      </p:sp>
      <p:sp>
        <p:nvSpPr>
          <p:cNvPr id="13" name="Slide Number Placeholder 5"/>
          <p:cNvSpPr txBox="1">
            <a:spLocks/>
          </p:cNvSpPr>
          <p:nvPr userDrawn="1"/>
        </p:nvSpPr>
        <p:spPr>
          <a:xfrm>
            <a:off x="9448800" y="137981"/>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3768EE8-2548-4B81-96CA-2A79AF6555F1}"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3353223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ast Slide">
    <p:spTree>
      <p:nvGrpSpPr>
        <p:cNvPr id="1" name=""/>
        <p:cNvGrpSpPr/>
        <p:nvPr/>
      </p:nvGrpSpPr>
      <p:grpSpPr>
        <a:xfrm>
          <a:off x="0" y="0"/>
          <a:ext cx="0" cy="0"/>
          <a:chOff x="0" y="0"/>
          <a:chExt cx="0" cy="0"/>
        </a:xfrm>
      </p:grpSpPr>
      <p:sp>
        <p:nvSpPr>
          <p:cNvPr id="6" name="Rectangle 5"/>
          <p:cNvSpPr/>
          <p:nvPr userDrawn="1"/>
        </p:nvSpPr>
        <p:spPr>
          <a:xfrm>
            <a:off x="0" y="5670940"/>
            <a:ext cx="12192000" cy="1198605"/>
          </a:xfrm>
          <a:prstGeom prst="rect">
            <a:avLst/>
          </a:prstGeom>
          <a:solidFill>
            <a:srgbClr val="233E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545570"/>
            <a:ext cx="12192000" cy="125370"/>
          </a:xfrm>
          <a:prstGeom prst="rect">
            <a:avLst/>
          </a:prstGeom>
          <a:solidFill>
            <a:srgbClr val="F2A9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6" name="Text Placeholder 15"/>
          <p:cNvSpPr>
            <a:spLocks noGrp="1"/>
          </p:cNvSpPr>
          <p:nvPr>
            <p:ph type="body" sz="quarter" idx="10" hasCustomPrompt="1"/>
          </p:nvPr>
        </p:nvSpPr>
        <p:spPr>
          <a:xfrm>
            <a:off x="643516" y="1235331"/>
            <a:ext cx="6420475" cy="554037"/>
          </a:xfrm>
        </p:spPr>
        <p:txBody>
          <a:bodyPr>
            <a:noAutofit/>
          </a:bodyPr>
          <a:lstStyle>
            <a:lvl1pPr marL="0" indent="0">
              <a:buNone/>
              <a:defRPr sz="3200" b="1" baseline="0">
                <a:latin typeface="Arial" panose="020B0604020202020204" pitchFamily="34" charset="0"/>
                <a:cs typeface="Arial" panose="020B0604020202020204" pitchFamily="34" charset="0"/>
              </a:defRPr>
            </a:lvl1pPr>
          </a:lstStyle>
          <a:p>
            <a:pPr lvl="0"/>
            <a:r>
              <a:rPr lang="en-US" dirty="0"/>
              <a:t>Enter Contact/Follow-up  Instructions Here</a:t>
            </a:r>
          </a:p>
        </p:txBody>
      </p:sp>
      <p:sp>
        <p:nvSpPr>
          <p:cNvPr id="20" name="Text Placeholder 19"/>
          <p:cNvSpPr>
            <a:spLocks noGrp="1"/>
          </p:cNvSpPr>
          <p:nvPr>
            <p:ph type="body" sz="quarter" idx="11" hasCustomPrompt="1"/>
          </p:nvPr>
        </p:nvSpPr>
        <p:spPr>
          <a:xfrm>
            <a:off x="642938" y="2196400"/>
            <a:ext cx="4544409" cy="557213"/>
          </a:xfrm>
        </p:spPr>
        <p:txBody>
          <a:bodyPr>
            <a:normAutofit/>
          </a:bodyPr>
          <a:lstStyle>
            <a:lvl1pPr marL="0" indent="0">
              <a:buNone/>
              <a:defRPr sz="2400" b="1" i="1" baseline="0">
                <a:latin typeface="Arial" panose="020B0604020202020204" pitchFamily="34" charset="0"/>
                <a:cs typeface="Arial" panose="020B0604020202020204" pitchFamily="34" charset="0"/>
              </a:defRPr>
            </a:lvl1pPr>
          </a:lstStyle>
          <a:p>
            <a:pPr lvl="0"/>
            <a:r>
              <a:rPr lang="en-US" dirty="0"/>
              <a:t>Insert addresses here</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75128" y="6370653"/>
            <a:ext cx="5302506" cy="360477"/>
          </a:xfrm>
          <a:prstGeom prst="rect">
            <a:avLst/>
          </a:prstGeom>
        </p:spPr>
      </p:pic>
    </p:spTree>
    <p:extLst>
      <p:ext uri="{BB962C8B-B14F-4D97-AF65-F5344CB8AC3E}">
        <p14:creationId xmlns:p14="http://schemas.microsoft.com/office/powerpoint/2010/main" val="2588715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a:xfrm>
            <a:off x="0" y="5670940"/>
            <a:ext cx="12192000" cy="1198605"/>
          </a:xfrm>
          <a:prstGeom prst="rect">
            <a:avLst/>
          </a:prstGeom>
          <a:solidFill>
            <a:srgbClr val="233E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userDrawn="1"/>
        </p:nvSpPr>
        <p:spPr>
          <a:xfrm>
            <a:off x="0" y="5545570"/>
            <a:ext cx="12192000" cy="125370"/>
          </a:xfrm>
          <a:prstGeom prst="rect">
            <a:avLst/>
          </a:prstGeom>
          <a:solidFill>
            <a:srgbClr val="F2A9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solidFill>
                <a:prstClr val="white"/>
              </a:solidFill>
            </a:endParaRPr>
          </a:p>
        </p:txBody>
      </p:sp>
      <p:sp>
        <p:nvSpPr>
          <p:cNvPr id="15" name="Text Placeholder 14"/>
          <p:cNvSpPr>
            <a:spLocks noGrp="1"/>
          </p:cNvSpPr>
          <p:nvPr>
            <p:ph type="body" sz="quarter" idx="10" hasCustomPrompt="1"/>
          </p:nvPr>
        </p:nvSpPr>
        <p:spPr>
          <a:xfrm>
            <a:off x="297198" y="6049751"/>
            <a:ext cx="2100524" cy="412750"/>
          </a:xfrm>
        </p:spPr>
        <p:txBody>
          <a:bodyPr>
            <a:normAutofit/>
          </a:bodyPr>
          <a:lstStyle>
            <a:lvl1pPr marL="0" indent="0">
              <a:buNone/>
              <a:defRPr sz="1800" baseline="0">
                <a:solidFill>
                  <a:schemeClr val="bg1"/>
                </a:solidFill>
                <a:latin typeface="Arial" panose="020B0604020202020204" pitchFamily="34" charset="0"/>
                <a:cs typeface="Arial" panose="020B0604020202020204" pitchFamily="34" charset="0"/>
              </a:defRPr>
            </a:lvl1pPr>
          </a:lstStyle>
          <a:p>
            <a:pPr lvl="0"/>
            <a:r>
              <a:rPr lang="en-US" dirty="0"/>
              <a:t>Insert Date Here</a:t>
            </a:r>
          </a:p>
        </p:txBody>
      </p:sp>
      <p:sp>
        <p:nvSpPr>
          <p:cNvPr id="17" name="Text Placeholder 16"/>
          <p:cNvSpPr>
            <a:spLocks noGrp="1"/>
          </p:cNvSpPr>
          <p:nvPr>
            <p:ph type="body" sz="quarter" idx="11" hasCustomPrompt="1"/>
          </p:nvPr>
        </p:nvSpPr>
        <p:spPr>
          <a:xfrm>
            <a:off x="296863" y="2571695"/>
            <a:ext cx="5500687" cy="2151062"/>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sz="1800" baseline="0">
                <a:solidFill>
                  <a:srgbClr val="0077C8"/>
                </a:solidFill>
                <a:latin typeface="Arial" panose="020B0604020202020204" pitchFamily="34" charset="0"/>
                <a:cs typeface="Arial" panose="020B0604020202020204" pitchFamily="34" charset="0"/>
              </a:defRPr>
            </a:lvl1pPr>
          </a:lstStyle>
          <a:p>
            <a:r>
              <a:rPr lang="en-US" dirty="0">
                <a:solidFill>
                  <a:srgbClr val="0075C9"/>
                </a:solidFill>
                <a:latin typeface="Arial" panose="020B0604020202020204" pitchFamily="34" charset="0"/>
                <a:cs typeface="Arial" panose="020B0604020202020204" pitchFamily="34" charset="0"/>
              </a:rPr>
              <a:t>Insert subtitle here</a:t>
            </a:r>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6863" y="342472"/>
            <a:ext cx="10058400" cy="683794"/>
          </a:xfrm>
          <a:prstGeom prst="rect">
            <a:avLst/>
          </a:prstGeom>
        </p:spPr>
      </p:pic>
      <p:sp>
        <p:nvSpPr>
          <p:cNvPr id="22" name="Text Placeholder 21"/>
          <p:cNvSpPr>
            <a:spLocks noGrp="1"/>
          </p:cNvSpPr>
          <p:nvPr>
            <p:ph type="body" sz="quarter" idx="13" hasCustomPrompt="1"/>
          </p:nvPr>
        </p:nvSpPr>
        <p:spPr>
          <a:xfrm>
            <a:off x="296863" y="1641720"/>
            <a:ext cx="8947150" cy="493713"/>
          </a:xfrm>
        </p:spPr>
        <p:txBody>
          <a:bodyPr/>
          <a:lstStyle>
            <a:lvl1pPr marL="0" indent="0">
              <a:buNone/>
              <a:defRPr sz="3200" b="1" baseline="0">
                <a:solidFill>
                  <a:srgbClr val="002D72"/>
                </a:solidFill>
                <a:latin typeface="Arial" panose="020B0604020202020204" pitchFamily="34" charset="0"/>
                <a:cs typeface="Arial" panose="020B0604020202020204" pitchFamily="34" charset="0"/>
              </a:defRPr>
            </a:lvl1pPr>
          </a:lstStyle>
          <a:p>
            <a:pPr lvl="0"/>
            <a:r>
              <a:rPr lang="en-US" dirty="0"/>
              <a:t>Insert Title Here</a:t>
            </a:r>
          </a:p>
        </p:txBody>
      </p:sp>
    </p:spTree>
    <p:extLst>
      <p:ext uri="{BB962C8B-B14F-4D97-AF65-F5344CB8AC3E}">
        <p14:creationId xmlns:p14="http://schemas.microsoft.com/office/powerpoint/2010/main" val="2544579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7" name="Rectangle 6"/>
          <p:cNvSpPr/>
          <p:nvPr userDrawn="1"/>
        </p:nvSpPr>
        <p:spPr>
          <a:xfrm>
            <a:off x="0" y="156100"/>
            <a:ext cx="12192000" cy="389652"/>
          </a:xfrm>
          <a:prstGeom prst="rect">
            <a:avLst/>
          </a:prstGeom>
          <a:solidFill>
            <a:srgbClr val="233E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8" name="Rectangle 7"/>
          <p:cNvSpPr/>
          <p:nvPr userDrawn="1"/>
        </p:nvSpPr>
        <p:spPr>
          <a:xfrm>
            <a:off x="0" y="15"/>
            <a:ext cx="12192000" cy="156085"/>
          </a:xfrm>
          <a:prstGeom prst="rect">
            <a:avLst/>
          </a:prstGeom>
          <a:solidFill>
            <a:srgbClr val="F2A9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6" name="Text Placeholder 15"/>
          <p:cNvSpPr>
            <a:spLocks noGrp="1"/>
          </p:cNvSpPr>
          <p:nvPr>
            <p:ph type="body" sz="quarter" idx="10" hasCustomPrompt="1"/>
          </p:nvPr>
        </p:nvSpPr>
        <p:spPr>
          <a:xfrm>
            <a:off x="190500" y="225912"/>
            <a:ext cx="2411413" cy="319840"/>
          </a:xfrm>
        </p:spPr>
        <p:txBody>
          <a:bodyPr>
            <a:noAutofit/>
          </a:bodyPr>
          <a:lstStyle>
            <a:lvl1pPr marL="0" indent="0">
              <a:buNone/>
              <a:defRPr sz="1200" baseline="0">
                <a:solidFill>
                  <a:schemeClr val="bg1"/>
                </a:solidFill>
                <a:latin typeface="Arial" panose="020B0604020202020204" pitchFamily="34" charset="0"/>
                <a:cs typeface="Arial" panose="020B0604020202020204" pitchFamily="34" charset="0"/>
              </a:defRPr>
            </a:lvl1pPr>
          </a:lstStyle>
          <a:p>
            <a:pPr lvl="0"/>
            <a:r>
              <a:rPr lang="en-US" dirty="0"/>
              <a:t>February 13, 2017</a:t>
            </a:r>
          </a:p>
        </p:txBody>
      </p:sp>
      <p:sp>
        <p:nvSpPr>
          <p:cNvPr id="18" name="Text Placeholder 17"/>
          <p:cNvSpPr>
            <a:spLocks noGrp="1"/>
          </p:cNvSpPr>
          <p:nvPr>
            <p:ph type="body" sz="quarter" idx="11" hasCustomPrompt="1"/>
          </p:nvPr>
        </p:nvSpPr>
        <p:spPr>
          <a:xfrm>
            <a:off x="10272102" y="309440"/>
            <a:ext cx="1919898" cy="236312"/>
          </a:xfrm>
        </p:spPr>
        <p:txBody>
          <a:bodyPr>
            <a:noAutofit/>
          </a:bodyPr>
          <a:lstStyle>
            <a:lvl1pPr marL="0" indent="0" algn="r">
              <a:buNone/>
              <a:defRPr sz="1200" baseline="0">
                <a:solidFill>
                  <a:schemeClr val="bg1"/>
                </a:solidFill>
                <a:latin typeface="Arial" panose="020B0604020202020204" pitchFamily="34" charset="0"/>
                <a:cs typeface="Arial" panose="020B0604020202020204" pitchFamily="34" charset="0"/>
              </a:defRPr>
            </a:lvl1pPr>
          </a:lstStyle>
          <a:p>
            <a:pPr lvl="0"/>
            <a:fld id="{5B456F5F-2FDB-4C3B-9451-29937ACB5C26}" type="slidenum">
              <a:rPr lang="en-US" smtClean="0"/>
              <a:t>‹#›</a:t>
            </a:fld>
            <a:endParaRPr lang="en-US" dirty="0"/>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01281" y="6365932"/>
            <a:ext cx="5496449" cy="373662"/>
          </a:xfrm>
          <a:prstGeom prst="rect">
            <a:avLst/>
          </a:prstGeom>
        </p:spPr>
      </p:pic>
      <p:sp>
        <p:nvSpPr>
          <p:cNvPr id="21" name="Text Placeholder 20"/>
          <p:cNvSpPr>
            <a:spLocks noGrp="1"/>
          </p:cNvSpPr>
          <p:nvPr>
            <p:ph type="body" sz="quarter" idx="12" hasCustomPrompt="1"/>
          </p:nvPr>
        </p:nvSpPr>
        <p:spPr>
          <a:xfrm>
            <a:off x="649109" y="1182108"/>
            <a:ext cx="11023600" cy="514350"/>
          </a:xfrm>
        </p:spPr>
        <p:txBody>
          <a:bodyPr>
            <a:noAutofit/>
          </a:bodyPr>
          <a:lstStyle>
            <a:lvl1pPr marL="0" indent="0">
              <a:buNone/>
              <a:defRPr sz="4000" b="1" baseline="0">
                <a:solidFill>
                  <a:srgbClr val="002D72"/>
                </a:solidFill>
                <a:latin typeface="Arial" panose="020B0604020202020204" pitchFamily="34" charset="0"/>
                <a:cs typeface="Arial" panose="020B0604020202020204" pitchFamily="34" charset="0"/>
              </a:defRPr>
            </a:lvl1pPr>
          </a:lstStyle>
          <a:p>
            <a:pPr lvl="0"/>
            <a:r>
              <a:rPr lang="en-US" dirty="0"/>
              <a:t>Insert Slide Title Here</a:t>
            </a:r>
          </a:p>
        </p:txBody>
      </p:sp>
      <p:sp>
        <p:nvSpPr>
          <p:cNvPr id="23" name="Text Placeholder 22"/>
          <p:cNvSpPr>
            <a:spLocks noGrp="1"/>
          </p:cNvSpPr>
          <p:nvPr>
            <p:ph type="body" sz="quarter" idx="13" hasCustomPrompt="1"/>
          </p:nvPr>
        </p:nvSpPr>
        <p:spPr>
          <a:xfrm>
            <a:off x="649288" y="1898650"/>
            <a:ext cx="10926762" cy="2501900"/>
          </a:xfrm>
        </p:spPr>
        <p:txBody>
          <a:bodyPr>
            <a:normAutofit/>
          </a:bodyPr>
          <a:lstStyle>
            <a:lvl1pPr marL="0" indent="0">
              <a:buNone/>
              <a:defRPr sz="2200" baseline="0">
                <a:solidFill>
                  <a:schemeClr val="tx1"/>
                </a:solidFill>
                <a:latin typeface="Arial" panose="020B0604020202020204" pitchFamily="34" charset="0"/>
                <a:cs typeface="Arial" panose="020B0604020202020204" pitchFamily="34" charset="0"/>
              </a:defRPr>
            </a:lvl1pPr>
          </a:lstStyle>
          <a:p>
            <a:pPr lvl="0"/>
            <a:r>
              <a:rPr lang="en-US" dirty="0"/>
              <a:t>Insert Slide content here</a:t>
            </a:r>
          </a:p>
        </p:txBody>
      </p:sp>
    </p:spTree>
    <p:extLst>
      <p:ext uri="{BB962C8B-B14F-4D97-AF65-F5344CB8AC3E}">
        <p14:creationId xmlns:p14="http://schemas.microsoft.com/office/powerpoint/2010/main" val="1637414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7" name="Rectangle 6"/>
          <p:cNvSpPr/>
          <p:nvPr userDrawn="1"/>
        </p:nvSpPr>
        <p:spPr>
          <a:xfrm>
            <a:off x="0" y="156100"/>
            <a:ext cx="12192000" cy="389652"/>
          </a:xfrm>
          <a:prstGeom prst="rect">
            <a:avLst/>
          </a:prstGeom>
          <a:solidFill>
            <a:srgbClr val="233E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8" name="Rectangle 7"/>
          <p:cNvSpPr/>
          <p:nvPr userDrawn="1"/>
        </p:nvSpPr>
        <p:spPr>
          <a:xfrm>
            <a:off x="0" y="15"/>
            <a:ext cx="12192000" cy="156085"/>
          </a:xfrm>
          <a:prstGeom prst="rect">
            <a:avLst/>
          </a:prstGeom>
          <a:solidFill>
            <a:srgbClr val="F2A9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6" name="Text Placeholder 15"/>
          <p:cNvSpPr>
            <a:spLocks noGrp="1"/>
          </p:cNvSpPr>
          <p:nvPr>
            <p:ph type="body" sz="quarter" idx="10" hasCustomPrompt="1"/>
          </p:nvPr>
        </p:nvSpPr>
        <p:spPr>
          <a:xfrm>
            <a:off x="141288" y="225912"/>
            <a:ext cx="2460625" cy="236312"/>
          </a:xfrm>
        </p:spPr>
        <p:txBody>
          <a:bodyPr>
            <a:noAutofit/>
          </a:bodyPr>
          <a:lstStyle>
            <a:lvl1pPr marL="0" indent="0">
              <a:buNone/>
              <a:defRPr sz="1200">
                <a:solidFill>
                  <a:schemeClr val="bg1"/>
                </a:solidFill>
                <a:latin typeface="Arial" panose="020B0604020202020204" pitchFamily="34" charset="0"/>
                <a:cs typeface="Arial" panose="020B0604020202020204" pitchFamily="34" charset="0"/>
              </a:defRPr>
            </a:lvl1pPr>
          </a:lstStyle>
          <a:p>
            <a:pPr lvl="0"/>
            <a:r>
              <a:rPr lang="en-US" dirty="0"/>
              <a:t>Insert Date Here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01281" y="6365932"/>
            <a:ext cx="5496449" cy="373662"/>
          </a:xfrm>
          <a:prstGeom prst="rect">
            <a:avLst/>
          </a:prstGeom>
        </p:spPr>
      </p:pic>
      <p:sp>
        <p:nvSpPr>
          <p:cNvPr id="21" name="Text Placeholder 20"/>
          <p:cNvSpPr>
            <a:spLocks noGrp="1"/>
          </p:cNvSpPr>
          <p:nvPr>
            <p:ph type="body" sz="quarter" idx="12" hasCustomPrompt="1"/>
          </p:nvPr>
        </p:nvSpPr>
        <p:spPr>
          <a:xfrm>
            <a:off x="649109" y="936566"/>
            <a:ext cx="11023600" cy="514350"/>
          </a:xfrm>
        </p:spPr>
        <p:txBody>
          <a:bodyPr>
            <a:noAutofit/>
          </a:bodyPr>
          <a:lstStyle>
            <a:lvl1pPr marL="0" indent="0">
              <a:buNone/>
              <a:defRPr sz="2400" b="1" baseline="0">
                <a:solidFill>
                  <a:srgbClr val="002D72"/>
                </a:solidFill>
                <a:latin typeface="Arial" panose="020B0604020202020204" pitchFamily="34" charset="0"/>
                <a:cs typeface="Arial" panose="020B0604020202020204" pitchFamily="34" charset="0"/>
              </a:defRPr>
            </a:lvl1pPr>
          </a:lstStyle>
          <a:p>
            <a:pPr lvl="0"/>
            <a:r>
              <a:rPr lang="en-US" dirty="0"/>
              <a:t>Insert Slide Title Here</a:t>
            </a:r>
          </a:p>
        </p:txBody>
      </p:sp>
      <p:sp>
        <p:nvSpPr>
          <p:cNvPr id="23" name="Text Placeholder 22"/>
          <p:cNvSpPr>
            <a:spLocks noGrp="1"/>
          </p:cNvSpPr>
          <p:nvPr>
            <p:ph type="body" sz="quarter" idx="13" hasCustomPrompt="1"/>
          </p:nvPr>
        </p:nvSpPr>
        <p:spPr>
          <a:xfrm>
            <a:off x="649288" y="2169586"/>
            <a:ext cx="10926762" cy="2501900"/>
          </a:xfrm>
        </p:spPr>
        <p:txBody>
          <a:bodyPr>
            <a:normAutofit/>
          </a:bodyPr>
          <a:lstStyle>
            <a:lvl1pPr marL="0" indent="0">
              <a:buNone/>
              <a:defRPr sz="1800" baseline="0">
                <a:solidFill>
                  <a:schemeClr val="tx1"/>
                </a:solidFill>
                <a:latin typeface="Arial" panose="020B0604020202020204" pitchFamily="34" charset="0"/>
                <a:cs typeface="Arial" panose="020B0604020202020204" pitchFamily="34" charset="0"/>
              </a:defRPr>
            </a:lvl1pPr>
          </a:lstStyle>
          <a:p>
            <a:pPr lvl="0"/>
            <a:r>
              <a:rPr lang="en-US" dirty="0"/>
              <a:t>Insert Slide content here</a:t>
            </a:r>
          </a:p>
        </p:txBody>
      </p:sp>
      <p:sp>
        <p:nvSpPr>
          <p:cNvPr id="3" name="TextBox 2"/>
          <p:cNvSpPr txBox="1"/>
          <p:nvPr userDrawn="1"/>
        </p:nvSpPr>
        <p:spPr>
          <a:xfrm>
            <a:off x="9877530" y="225912"/>
            <a:ext cx="2120200" cy="276999"/>
          </a:xfrm>
          <a:prstGeom prst="rect">
            <a:avLst/>
          </a:prstGeom>
          <a:noFill/>
        </p:spPr>
        <p:txBody>
          <a:bodyPr wrap="square" rtlCol="0">
            <a:spAutoFit/>
          </a:bodyPr>
          <a:lstStyle/>
          <a:p>
            <a:pPr algn="r"/>
            <a:fld id="{128464FE-EE94-497D-A1D0-F8391B3908F1}" type="slidenum">
              <a:rPr lang="en-US" sz="1200" smtClean="0">
                <a:solidFill>
                  <a:schemeClr val="bg1"/>
                </a:solidFill>
                <a:latin typeface="Arial" panose="020B0604020202020204" pitchFamily="34" charset="0"/>
                <a:cs typeface="Arial" panose="020B0604020202020204" pitchFamily="34" charset="0"/>
              </a:rPr>
              <a:t>‹#›</a:t>
            </a:fld>
            <a:endParaRPr lang="en-US" sz="1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784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7" name="Rectangle 6"/>
          <p:cNvSpPr/>
          <p:nvPr userDrawn="1"/>
        </p:nvSpPr>
        <p:spPr>
          <a:xfrm>
            <a:off x="0" y="156100"/>
            <a:ext cx="12192000" cy="389652"/>
          </a:xfrm>
          <a:prstGeom prst="rect">
            <a:avLst/>
          </a:prstGeom>
          <a:solidFill>
            <a:srgbClr val="233E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2B800"/>
              </a:solidFill>
            </a:endParaRPr>
          </a:p>
        </p:txBody>
      </p:sp>
      <p:sp>
        <p:nvSpPr>
          <p:cNvPr id="8" name="Rectangle 7"/>
          <p:cNvSpPr/>
          <p:nvPr userDrawn="1"/>
        </p:nvSpPr>
        <p:spPr>
          <a:xfrm>
            <a:off x="0" y="15"/>
            <a:ext cx="12192000" cy="156085"/>
          </a:xfrm>
          <a:prstGeom prst="rect">
            <a:avLst/>
          </a:prstGeom>
          <a:solidFill>
            <a:srgbClr val="F2A900"/>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6" name="Text Placeholder 15"/>
          <p:cNvSpPr>
            <a:spLocks noGrp="1"/>
          </p:cNvSpPr>
          <p:nvPr>
            <p:ph type="body" sz="quarter" idx="10" hasCustomPrompt="1"/>
          </p:nvPr>
        </p:nvSpPr>
        <p:spPr>
          <a:xfrm>
            <a:off x="141288" y="225912"/>
            <a:ext cx="2460625" cy="236312"/>
          </a:xfrm>
        </p:spPr>
        <p:txBody>
          <a:bodyPr>
            <a:noAutofit/>
          </a:bodyPr>
          <a:lstStyle>
            <a:lvl1pPr marL="0" indent="0">
              <a:buNone/>
              <a:defRPr sz="1200">
                <a:solidFill>
                  <a:schemeClr val="bg1"/>
                </a:solidFill>
                <a:latin typeface="Arial" panose="020B0604020202020204" pitchFamily="34" charset="0"/>
                <a:cs typeface="Arial" panose="020B0604020202020204" pitchFamily="34" charset="0"/>
              </a:defRPr>
            </a:lvl1pPr>
          </a:lstStyle>
          <a:p>
            <a:pPr lvl="0"/>
            <a:r>
              <a:rPr lang="en-US" dirty="0"/>
              <a:t>Insert Date Here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01281" y="6365932"/>
            <a:ext cx="5496449" cy="373662"/>
          </a:xfrm>
          <a:prstGeom prst="rect">
            <a:avLst/>
          </a:prstGeom>
        </p:spPr>
      </p:pic>
      <p:sp>
        <p:nvSpPr>
          <p:cNvPr id="21" name="Text Placeholder 20"/>
          <p:cNvSpPr>
            <a:spLocks noGrp="1"/>
          </p:cNvSpPr>
          <p:nvPr>
            <p:ph type="body" sz="quarter" idx="12" hasCustomPrompt="1"/>
          </p:nvPr>
        </p:nvSpPr>
        <p:spPr>
          <a:xfrm>
            <a:off x="649109" y="1182108"/>
            <a:ext cx="11023600" cy="514350"/>
          </a:xfrm>
        </p:spPr>
        <p:txBody>
          <a:bodyPr>
            <a:noAutofit/>
          </a:bodyPr>
          <a:lstStyle>
            <a:lvl1pPr marL="0" indent="0">
              <a:buNone/>
              <a:defRPr sz="4000" b="1" baseline="0">
                <a:solidFill>
                  <a:srgbClr val="002D72"/>
                </a:solidFill>
                <a:latin typeface="Arial" panose="020B0604020202020204" pitchFamily="34" charset="0"/>
                <a:cs typeface="Arial" panose="020B0604020202020204" pitchFamily="34" charset="0"/>
              </a:defRPr>
            </a:lvl1pPr>
          </a:lstStyle>
          <a:p>
            <a:pPr lvl="0"/>
            <a:r>
              <a:rPr lang="en-US" dirty="0"/>
              <a:t>Insert Slide Title Here</a:t>
            </a:r>
          </a:p>
        </p:txBody>
      </p:sp>
      <p:sp>
        <p:nvSpPr>
          <p:cNvPr id="23" name="Text Placeholder 22"/>
          <p:cNvSpPr>
            <a:spLocks noGrp="1"/>
          </p:cNvSpPr>
          <p:nvPr>
            <p:ph type="body" sz="quarter" idx="13" hasCustomPrompt="1"/>
          </p:nvPr>
        </p:nvSpPr>
        <p:spPr>
          <a:xfrm>
            <a:off x="649288" y="1898650"/>
            <a:ext cx="10926762" cy="2501900"/>
          </a:xfrm>
        </p:spPr>
        <p:txBody>
          <a:bodyPr>
            <a:normAutofit/>
          </a:bodyPr>
          <a:lstStyle>
            <a:lvl1pPr marL="0" indent="0">
              <a:buNone/>
              <a:defRPr sz="2200" baseline="0">
                <a:solidFill>
                  <a:schemeClr val="tx1"/>
                </a:solidFill>
                <a:latin typeface="Arial" panose="020B0604020202020204" pitchFamily="34" charset="0"/>
                <a:cs typeface="Arial" panose="020B0604020202020204" pitchFamily="34" charset="0"/>
              </a:defRPr>
            </a:lvl1pPr>
          </a:lstStyle>
          <a:p>
            <a:pPr lvl="0"/>
            <a:r>
              <a:rPr lang="en-US" dirty="0"/>
              <a:t>Insert Slide content here</a:t>
            </a:r>
          </a:p>
        </p:txBody>
      </p:sp>
      <p:sp>
        <p:nvSpPr>
          <p:cNvPr id="3" name="TextBox 2"/>
          <p:cNvSpPr txBox="1"/>
          <p:nvPr userDrawn="1"/>
        </p:nvSpPr>
        <p:spPr>
          <a:xfrm>
            <a:off x="9877530" y="225912"/>
            <a:ext cx="2120200" cy="276999"/>
          </a:xfrm>
          <a:prstGeom prst="rect">
            <a:avLst/>
          </a:prstGeom>
          <a:noFill/>
        </p:spPr>
        <p:txBody>
          <a:bodyPr wrap="square" rtlCol="0">
            <a:spAutoFit/>
          </a:bodyPr>
          <a:lstStyle/>
          <a:p>
            <a:pPr algn="r"/>
            <a:fld id="{128464FE-EE94-497D-A1D0-F8391B3908F1}" type="slidenum">
              <a:rPr lang="en-US" sz="1200" smtClean="0">
                <a:solidFill>
                  <a:schemeClr val="bg1"/>
                </a:solidFill>
                <a:latin typeface="Arial" panose="020B0604020202020204" pitchFamily="34" charset="0"/>
                <a:cs typeface="Arial" panose="020B0604020202020204" pitchFamily="34" charset="0"/>
              </a:rPr>
              <a:pPr algn="r"/>
              <a:t>‹#›</a:t>
            </a:fld>
            <a:endParaRPr lang="en-US" sz="1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8213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093B44-AEC0-44A7-9BDB-7C116EEBDAED}" type="datetimeFigureOut">
              <a:rPr lang="en-US" smtClean="0"/>
              <a:t>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A2AE1-946D-442C-AF69-9909FCA06DC0}" type="slidenum">
              <a:rPr lang="en-US" smtClean="0"/>
              <a:t>‹#›</a:t>
            </a:fld>
            <a:endParaRPr lang="en-US"/>
          </a:p>
        </p:txBody>
      </p:sp>
    </p:spTree>
    <p:extLst>
      <p:ext uri="{BB962C8B-B14F-4D97-AF65-F5344CB8AC3E}">
        <p14:creationId xmlns:p14="http://schemas.microsoft.com/office/powerpoint/2010/main" val="1803399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093B44-AEC0-44A7-9BDB-7C116EEBDAED}" type="datetimeFigureOut">
              <a:rPr lang="en-US" smtClean="0"/>
              <a:t>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A2AE1-946D-442C-AF69-9909FCA06DC0}" type="slidenum">
              <a:rPr lang="en-US" smtClean="0"/>
              <a:t>‹#›</a:t>
            </a:fld>
            <a:endParaRPr lang="en-US"/>
          </a:p>
        </p:txBody>
      </p:sp>
    </p:spTree>
    <p:extLst>
      <p:ext uri="{BB962C8B-B14F-4D97-AF65-F5344CB8AC3E}">
        <p14:creationId xmlns:p14="http://schemas.microsoft.com/office/powerpoint/2010/main" val="132665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093B44-AEC0-44A7-9BDB-7C116EEBDAED}" type="datetimeFigureOut">
              <a:rPr lang="en-US" smtClean="0"/>
              <a:t>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A2AE1-946D-442C-AF69-9909FCA06DC0}" type="slidenum">
              <a:rPr lang="en-US" smtClean="0"/>
              <a:t>‹#›</a:t>
            </a:fld>
            <a:endParaRPr lang="en-US"/>
          </a:p>
        </p:txBody>
      </p:sp>
    </p:spTree>
    <p:extLst>
      <p:ext uri="{BB962C8B-B14F-4D97-AF65-F5344CB8AC3E}">
        <p14:creationId xmlns:p14="http://schemas.microsoft.com/office/powerpoint/2010/main" val="3031209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093B44-AEC0-44A7-9BDB-7C116EEBDAED}" type="datetimeFigureOut">
              <a:rPr lang="en-US" smtClean="0"/>
              <a:t>7/11/17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EA2AE1-946D-442C-AF69-9909FCA06DC0}" type="slidenum">
              <a:rPr lang="en-US" smtClean="0"/>
              <a:t>‹#›</a:t>
            </a:fld>
            <a:endParaRPr lang="en-US"/>
          </a:p>
        </p:txBody>
      </p:sp>
    </p:spTree>
    <p:extLst>
      <p:ext uri="{BB962C8B-B14F-4D97-AF65-F5344CB8AC3E}">
        <p14:creationId xmlns:p14="http://schemas.microsoft.com/office/powerpoint/2010/main" val="2363384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093B44-AEC0-44A7-9BDB-7C116EEBDAED}" type="datetimeFigureOut">
              <a:rPr lang="en-US" smtClean="0"/>
              <a:t>7/11/17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EA2AE1-946D-442C-AF69-9909FCA06DC0}" type="slidenum">
              <a:rPr lang="en-US" smtClean="0"/>
              <a:t>‹#›</a:t>
            </a:fld>
            <a:endParaRPr lang="en-US"/>
          </a:p>
        </p:txBody>
      </p:sp>
    </p:spTree>
    <p:extLst>
      <p:ext uri="{BB962C8B-B14F-4D97-AF65-F5344CB8AC3E}">
        <p14:creationId xmlns:p14="http://schemas.microsoft.com/office/powerpoint/2010/main" val="2245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093B44-AEC0-44A7-9BDB-7C116EEBDAED}" type="datetimeFigureOut">
              <a:rPr lang="en-US" smtClean="0"/>
              <a:t>7/11/17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EA2AE1-946D-442C-AF69-9909FCA06DC0}" type="slidenum">
              <a:rPr lang="en-US" smtClean="0"/>
              <a:t>‹#›</a:t>
            </a:fld>
            <a:endParaRPr lang="en-US"/>
          </a:p>
        </p:txBody>
      </p:sp>
    </p:spTree>
    <p:extLst>
      <p:ext uri="{BB962C8B-B14F-4D97-AF65-F5344CB8AC3E}">
        <p14:creationId xmlns:p14="http://schemas.microsoft.com/office/powerpoint/2010/main" val="2402276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093B44-AEC0-44A7-9BDB-7C116EEBDAED}" type="datetimeFigureOut">
              <a:rPr lang="en-US" smtClean="0"/>
              <a:t>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A2AE1-946D-442C-AF69-9909FCA06DC0}" type="slidenum">
              <a:rPr lang="en-US" smtClean="0"/>
              <a:t>‹#›</a:t>
            </a:fld>
            <a:endParaRPr lang="en-US"/>
          </a:p>
        </p:txBody>
      </p:sp>
    </p:spTree>
    <p:extLst>
      <p:ext uri="{BB962C8B-B14F-4D97-AF65-F5344CB8AC3E}">
        <p14:creationId xmlns:p14="http://schemas.microsoft.com/office/powerpoint/2010/main" val="213682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093B44-AEC0-44A7-9BDB-7C116EEBDAED}" type="datetimeFigureOut">
              <a:rPr lang="en-US" smtClean="0"/>
              <a:t>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A2AE1-946D-442C-AF69-9909FCA06DC0}" type="slidenum">
              <a:rPr lang="en-US" smtClean="0"/>
              <a:t>‹#›</a:t>
            </a:fld>
            <a:endParaRPr lang="en-US"/>
          </a:p>
        </p:txBody>
      </p:sp>
    </p:spTree>
    <p:extLst>
      <p:ext uri="{BB962C8B-B14F-4D97-AF65-F5344CB8AC3E}">
        <p14:creationId xmlns:p14="http://schemas.microsoft.com/office/powerpoint/2010/main" val="24423909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093B44-AEC0-44A7-9BDB-7C116EEBDAED}" type="datetimeFigureOut">
              <a:rPr lang="en-US" smtClean="0"/>
              <a:t>7/11/17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A2AE1-946D-442C-AF69-9909FCA06DC0}" type="slidenum">
              <a:rPr lang="en-US" smtClean="0"/>
              <a:t>‹#›</a:t>
            </a:fld>
            <a:endParaRPr lang="en-US"/>
          </a:p>
        </p:txBody>
      </p:sp>
    </p:spTree>
    <p:extLst>
      <p:ext uri="{BB962C8B-B14F-4D97-AF65-F5344CB8AC3E}">
        <p14:creationId xmlns:p14="http://schemas.microsoft.com/office/powerpoint/2010/main" val="2253747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7" r:id="rId13"/>
    <p:sldLayoutId id="2147483668" r:id="rId14"/>
    <p:sldLayoutId id="2147483669" r:id="rId15"/>
    <p:sldLayoutId id="2147483670" r:id="rId16"/>
    <p:sldLayoutId id="2147483671"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www.omh.ny.gov/omhweb/childservic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s://www.health.ny.gov/health_care/medicaid/redesign/behavioral_health/children/provider_design.ht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hyperlink" Target="https://www.health.ny.gov/health_care/medicaid/redesign/behavioral_health/children/provider_design.ht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6.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hyperlink" Target="mailto:OMH-Managed-Care@omh.ny.gov" TargetMode="External"/><Relationship Id="rId5" Type="http://schemas.openxmlformats.org/officeDocument/2006/relationships/hyperlink" Target="mailto:OMH-Childrens-Designation@omh.ny.gov" TargetMode="External"/><Relationship Id="rId6" Type="http://schemas.openxmlformats.org/officeDocument/2006/relationships/hyperlink" Target="http://www.health.ny.gov/health_care/medicaid/program/medicaid_health_homes/listserv.htm" TargetMode="External"/><Relationship Id="rId7" Type="http://schemas.openxmlformats.org/officeDocument/2006/relationships/hyperlink" Target="https://apps.health.ny.gov/pubdoh/health_care/medicaid/program/medicaid_health_homes/emailHealthHome.action" TargetMode="External"/><Relationship Id="rId1" Type="http://schemas.openxmlformats.org/officeDocument/2006/relationships/slideLayout" Target="../slideLayouts/slideLayout13.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a:t>June 22, 2017</a:t>
            </a:r>
          </a:p>
        </p:txBody>
      </p:sp>
      <p:sp>
        <p:nvSpPr>
          <p:cNvPr id="5" name="Text Placeholder 3"/>
          <p:cNvSpPr>
            <a:spLocks noGrp="1"/>
          </p:cNvSpPr>
          <p:nvPr>
            <p:ph type="body" sz="quarter" idx="13"/>
          </p:nvPr>
        </p:nvSpPr>
        <p:spPr>
          <a:xfrm>
            <a:off x="1426416" y="2556120"/>
            <a:ext cx="8947150" cy="493713"/>
          </a:xfrm>
        </p:spPr>
        <p:txBody>
          <a:bodyPr>
            <a:noAutofit/>
          </a:bodyPr>
          <a:lstStyle/>
          <a:p>
            <a:pPr algn="ctr"/>
            <a:r>
              <a:rPr lang="en-US" sz="4400" dirty="0">
                <a:solidFill>
                  <a:srgbClr val="002060"/>
                </a:solidFill>
              </a:rPr>
              <a:t>Children’s Health and Behavioral Health Redesign Updates </a:t>
            </a:r>
          </a:p>
        </p:txBody>
      </p:sp>
    </p:spTree>
    <p:extLst>
      <p:ext uri="{BB962C8B-B14F-4D97-AF65-F5344CB8AC3E}">
        <p14:creationId xmlns:p14="http://schemas.microsoft.com/office/powerpoint/2010/main" val="1815282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sz="3200" dirty="0"/>
              <a:t>Upcoming Provider Training Topics</a:t>
            </a:r>
          </a:p>
        </p:txBody>
      </p:sp>
      <p:sp>
        <p:nvSpPr>
          <p:cNvPr id="3" name="Text Placeholder 2"/>
          <p:cNvSpPr>
            <a:spLocks noGrp="1"/>
          </p:cNvSpPr>
          <p:nvPr>
            <p:ph type="body" sz="quarter" idx="13"/>
          </p:nvPr>
        </p:nvSpPr>
        <p:spPr>
          <a:xfrm>
            <a:off x="649288" y="1898649"/>
            <a:ext cx="10926762" cy="4471671"/>
          </a:xfrm>
        </p:spPr>
        <p:txBody>
          <a:bodyPr>
            <a:noAutofit/>
          </a:bodyPr>
          <a:lstStyle/>
          <a:p>
            <a:pPr marL="342900" indent="-342900">
              <a:buFont typeface="Arial" panose="020B0604020202020204" pitchFamily="34" charset="0"/>
              <a:buChar char="•"/>
            </a:pPr>
            <a:r>
              <a:rPr lang="en-US" sz="2000" dirty="0"/>
              <a:t>Managed Care Contracting </a:t>
            </a:r>
          </a:p>
          <a:p>
            <a:pPr marL="342900" indent="-342900">
              <a:buFont typeface="Arial" panose="020B0604020202020204" pitchFamily="34" charset="0"/>
              <a:buChar char="•"/>
            </a:pPr>
            <a:r>
              <a:rPr lang="en-US" sz="2000" dirty="0"/>
              <a:t>Revenue Cycle Management </a:t>
            </a:r>
          </a:p>
          <a:p>
            <a:pPr marL="342900" indent="-342900">
              <a:buFont typeface="Arial" panose="020B0604020202020204" pitchFamily="34" charset="0"/>
              <a:buChar char="•"/>
            </a:pPr>
            <a:r>
              <a:rPr lang="en-US" sz="2000" dirty="0"/>
              <a:t>Utilization Management Rules</a:t>
            </a:r>
          </a:p>
          <a:p>
            <a:pPr marL="342900" indent="-342900">
              <a:buFont typeface="Arial" panose="020B0604020202020204" pitchFamily="34" charset="0"/>
              <a:buChar char="•"/>
            </a:pPr>
            <a:r>
              <a:rPr lang="en-US" sz="2000" dirty="0"/>
              <a:t>Managed Care Billing and Rates </a:t>
            </a:r>
          </a:p>
          <a:p>
            <a:pPr marL="342900" indent="-342900">
              <a:buFont typeface="Arial" panose="020B0604020202020204" pitchFamily="34" charset="0"/>
              <a:buChar char="•"/>
            </a:pPr>
            <a:r>
              <a:rPr lang="en-US" sz="2000" dirty="0"/>
              <a:t>SPA/HCBS In-depth Service Specific Implementation Support</a:t>
            </a:r>
          </a:p>
          <a:p>
            <a:pPr marL="342900" indent="-342900">
              <a:buFont typeface="Arial" panose="020B0604020202020204" pitchFamily="34" charset="0"/>
              <a:buChar char="•"/>
            </a:pPr>
            <a:r>
              <a:rPr lang="en-US" sz="2000" dirty="0"/>
              <a:t>HCBS Workflow</a:t>
            </a:r>
          </a:p>
          <a:p>
            <a:pPr marL="342900" indent="-342900">
              <a:buFont typeface="Arial" panose="020B0604020202020204" pitchFamily="34" charset="0"/>
              <a:buChar char="•"/>
            </a:pPr>
            <a:r>
              <a:rPr lang="en-US" sz="2000" dirty="0"/>
              <a:t>Family Centered Training </a:t>
            </a:r>
          </a:p>
          <a:p>
            <a:pPr marL="342900" indent="-342900">
              <a:buFont typeface="Arial" panose="020B0604020202020204" pitchFamily="34" charset="0"/>
              <a:buChar char="•"/>
            </a:pPr>
            <a:r>
              <a:rPr lang="en-US" sz="2000" dirty="0"/>
              <a:t>Interaction Between Health Homes, MCOs, Providers, And Families</a:t>
            </a:r>
          </a:p>
          <a:p>
            <a:pPr marL="342900" indent="-342900">
              <a:buFont typeface="Arial" panose="020B0604020202020204" pitchFamily="34" charset="0"/>
              <a:buChar char="•"/>
            </a:pPr>
            <a:endParaRPr lang="en-US" sz="2000" dirty="0"/>
          </a:p>
          <a:p>
            <a:r>
              <a:rPr lang="en-US" sz="2000" dirty="0"/>
              <a:t>Detailed scheduled will be made and will be advertised via list serves and MCTAC as soon as possible  </a:t>
            </a:r>
          </a:p>
        </p:txBody>
      </p:sp>
    </p:spTree>
    <p:extLst>
      <p:ext uri="{BB962C8B-B14F-4D97-AF65-F5344CB8AC3E}">
        <p14:creationId xmlns:p14="http://schemas.microsoft.com/office/powerpoint/2010/main" val="2285611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552271" y="755388"/>
            <a:ext cx="11023600" cy="1109988"/>
          </a:xfrm>
        </p:spPr>
        <p:txBody>
          <a:bodyPr/>
          <a:lstStyle/>
          <a:p>
            <a:r>
              <a:rPr lang="en-US" sz="3200" dirty="0"/>
              <a:t>Draft Medicaid MCO Children’s System Transition Requirements and Standards:  Stakeholder Feedback</a:t>
            </a:r>
          </a:p>
        </p:txBody>
      </p:sp>
      <p:sp>
        <p:nvSpPr>
          <p:cNvPr id="5" name="Text Placeholder 4"/>
          <p:cNvSpPr>
            <a:spLocks noGrp="1"/>
          </p:cNvSpPr>
          <p:nvPr>
            <p:ph type="body" sz="quarter" idx="13"/>
          </p:nvPr>
        </p:nvSpPr>
        <p:spPr>
          <a:xfrm>
            <a:off x="649109" y="2012950"/>
            <a:ext cx="10926762" cy="3549650"/>
          </a:xfrm>
        </p:spPr>
        <p:txBody>
          <a:bodyPr>
            <a:normAutofit/>
          </a:bodyPr>
          <a:lstStyle/>
          <a:p>
            <a:pPr marL="342900" indent="-342900">
              <a:buFont typeface="Arial" panose="020B0604020202020204" pitchFamily="34" charset="0"/>
              <a:buChar char="•"/>
            </a:pPr>
            <a:r>
              <a:rPr lang="en-US" sz="2400" dirty="0"/>
              <a:t>Comments were due on April 5, 2017</a:t>
            </a:r>
          </a:p>
          <a:p>
            <a:pPr marL="342900" indent="-342900">
              <a:buFont typeface="Arial" panose="020B0604020202020204" pitchFamily="34" charset="0"/>
              <a:buChar char="•"/>
            </a:pPr>
            <a:r>
              <a:rPr lang="en-US" sz="2400" dirty="0"/>
              <a:t>State received comments from 20 entities: Plans, Providers, Advocacy Groups, Local Governments, and other Stakeholders </a:t>
            </a:r>
          </a:p>
          <a:p>
            <a:pPr marL="342900" indent="-342900">
              <a:buFont typeface="Arial" panose="020B0604020202020204" pitchFamily="34" charset="0"/>
              <a:buChar char="•"/>
            </a:pPr>
            <a:r>
              <a:rPr lang="en-US" sz="2400" dirty="0"/>
              <a:t>Common themes were identified across submissions </a:t>
            </a:r>
          </a:p>
          <a:p>
            <a:pPr marL="342900" indent="-342900">
              <a:buFont typeface="Arial" panose="020B0604020202020204" pitchFamily="34" charset="0"/>
              <a:buChar char="•"/>
            </a:pPr>
            <a:r>
              <a:rPr lang="en-US" sz="2400" dirty="0"/>
              <a:t>July 2017: Anticipated release date of Final Children’s Requirements and Standards </a:t>
            </a:r>
          </a:p>
          <a:p>
            <a:pPr marL="1028700" lvl="1" indent="-342900"/>
            <a:r>
              <a:rPr lang="en-US" dirty="0">
                <a:latin typeface="Arial" panose="020B0604020202020204" pitchFamily="34" charset="0"/>
                <a:cs typeface="Arial" panose="020B0604020202020204" pitchFamily="34" charset="0"/>
              </a:rPr>
              <a:t>MCOs will have 90 days to submit responses</a:t>
            </a:r>
          </a:p>
          <a:p>
            <a:pPr marL="342900" indent="-342900">
              <a:buFont typeface="Arial" panose="020B0604020202020204" pitchFamily="34" charset="0"/>
              <a:buChar char="•"/>
            </a:pPr>
            <a:r>
              <a:rPr lang="en-US" sz="2400" dirty="0"/>
              <a:t>Qualification process will be statewide</a:t>
            </a:r>
          </a:p>
        </p:txBody>
      </p:sp>
    </p:spTree>
    <p:extLst>
      <p:ext uri="{BB962C8B-B14F-4D97-AF65-F5344CB8AC3E}">
        <p14:creationId xmlns:p14="http://schemas.microsoft.com/office/powerpoint/2010/main" val="1568105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600869" y="661408"/>
            <a:ext cx="11023600" cy="514350"/>
          </a:xfrm>
        </p:spPr>
        <p:txBody>
          <a:bodyPr/>
          <a:lstStyle/>
          <a:p>
            <a:r>
              <a:rPr lang="en-US" dirty="0"/>
              <a:t>Stakeholder Feedback Takeaways	 </a:t>
            </a:r>
          </a:p>
        </p:txBody>
      </p:sp>
      <p:sp>
        <p:nvSpPr>
          <p:cNvPr id="3" name="Text Placeholder 2"/>
          <p:cNvSpPr>
            <a:spLocks noGrp="1"/>
          </p:cNvSpPr>
          <p:nvPr>
            <p:ph type="body" sz="quarter" idx="13"/>
          </p:nvPr>
        </p:nvSpPr>
        <p:spPr>
          <a:xfrm>
            <a:off x="649288" y="1390650"/>
            <a:ext cx="10926762" cy="4311650"/>
          </a:xfrm>
        </p:spPr>
        <p:txBody>
          <a:bodyPr>
            <a:noAutofit/>
          </a:bodyPr>
          <a:lstStyle/>
          <a:p>
            <a:pPr marL="342900" indent="-342900">
              <a:lnSpc>
                <a:spcPct val="120000"/>
              </a:lnSpc>
              <a:buFont typeface="Arial" panose="020B0604020202020204" pitchFamily="34" charset="0"/>
              <a:buChar char="•"/>
            </a:pPr>
            <a:r>
              <a:rPr lang="en-US" sz="2000" dirty="0"/>
              <a:t>Main Theme: Clarifying that transition is broader than behavioral health managed care (inclusive of OPWDD, Foster Care and Medically Fragile populations)</a:t>
            </a:r>
          </a:p>
          <a:p>
            <a:pPr marL="342900" indent="-342900">
              <a:buFont typeface="Arial" panose="020B0604020202020204" pitchFamily="34" charset="0"/>
              <a:buChar char="•"/>
            </a:pPr>
            <a:r>
              <a:rPr lang="en-US" sz="2000" dirty="0"/>
              <a:t>Personnel: Ensuring there are experienced and qualified staff to meet the needs of the children’s population while also allowing for staffing flexibility </a:t>
            </a:r>
          </a:p>
          <a:p>
            <a:pPr marL="1485900" lvl="2" indent="-342900">
              <a:lnSpc>
                <a:spcPct val="120000"/>
              </a:lnSpc>
            </a:pPr>
            <a:r>
              <a:rPr lang="en-US" dirty="0">
                <a:latin typeface="Arial" panose="020B0604020202020204" pitchFamily="34" charset="0"/>
                <a:cs typeface="Arial" panose="020B0604020202020204" pitchFamily="34" charset="0"/>
              </a:rPr>
              <a:t>BH Medical/Clinical Directors</a:t>
            </a:r>
          </a:p>
          <a:p>
            <a:pPr marL="1485900" lvl="2" indent="-342900">
              <a:lnSpc>
                <a:spcPct val="120000"/>
              </a:lnSpc>
            </a:pPr>
            <a:r>
              <a:rPr lang="en-US" dirty="0">
                <a:latin typeface="Arial" panose="020B0604020202020204" pitchFamily="34" charset="0"/>
                <a:cs typeface="Arial" panose="020B0604020202020204" pitchFamily="34" charset="0"/>
              </a:rPr>
              <a:t>MCO Foster Care Liaison</a:t>
            </a:r>
          </a:p>
          <a:p>
            <a:pPr marL="1485900" lvl="2" indent="-342900">
              <a:lnSpc>
                <a:spcPct val="120000"/>
              </a:lnSpc>
            </a:pPr>
            <a:r>
              <a:rPr lang="en-US" dirty="0">
                <a:latin typeface="Arial" panose="020B0604020202020204" pitchFamily="34" charset="0"/>
                <a:cs typeface="Arial" panose="020B0604020202020204" pitchFamily="34" charset="0"/>
              </a:rPr>
              <a:t>MCO Medically Fragile Liaison </a:t>
            </a:r>
          </a:p>
          <a:p>
            <a:pPr marL="342900" indent="-342900">
              <a:buFont typeface="Arial" panose="020B0604020202020204" pitchFamily="34" charset="0"/>
              <a:buChar char="•"/>
            </a:pPr>
            <a:r>
              <a:rPr lang="en-US" sz="2000" dirty="0"/>
              <a:t>Network and Contracting: Establishing comprehensive networks prior to transition</a:t>
            </a:r>
          </a:p>
          <a:p>
            <a:pPr marL="342900" indent="-342900">
              <a:buFont typeface="Arial" panose="020B0604020202020204" pitchFamily="34" charset="0"/>
              <a:buChar char="•"/>
            </a:pPr>
            <a:r>
              <a:rPr lang="en-US" sz="2000" dirty="0"/>
              <a:t>Utilization Management: Sharing medical necessity and prior authorization rules to MCOs and providers </a:t>
            </a:r>
          </a:p>
          <a:p>
            <a:pPr marL="342900" indent="-342900">
              <a:buFont typeface="Arial" panose="020B0604020202020204" pitchFamily="34" charset="0"/>
              <a:buChar char="•"/>
            </a:pPr>
            <a:r>
              <a:rPr lang="en-US" sz="2000" dirty="0"/>
              <a:t>Billing: Understanding the Managed Care payment structure</a:t>
            </a:r>
          </a:p>
        </p:txBody>
      </p:sp>
    </p:spTree>
    <p:extLst>
      <p:ext uri="{BB962C8B-B14F-4D97-AF65-F5344CB8AC3E}">
        <p14:creationId xmlns:p14="http://schemas.microsoft.com/office/powerpoint/2010/main" val="3061430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649288" y="775708"/>
            <a:ext cx="11023600" cy="514350"/>
          </a:xfrm>
        </p:spPr>
        <p:txBody>
          <a:bodyPr/>
          <a:lstStyle/>
          <a:p>
            <a:r>
              <a:rPr lang="en-US" dirty="0"/>
              <a:t>Stakeholder Feedback: Next Steps</a:t>
            </a:r>
          </a:p>
        </p:txBody>
      </p:sp>
      <p:sp>
        <p:nvSpPr>
          <p:cNvPr id="3" name="Text Placeholder 2"/>
          <p:cNvSpPr>
            <a:spLocks noGrp="1"/>
          </p:cNvSpPr>
          <p:nvPr>
            <p:ph type="body" sz="quarter" idx="13"/>
          </p:nvPr>
        </p:nvSpPr>
        <p:spPr>
          <a:xfrm>
            <a:off x="649288" y="1504950"/>
            <a:ext cx="10926762" cy="4819650"/>
          </a:xfrm>
        </p:spPr>
        <p:txBody>
          <a:bodyPr>
            <a:normAutofit/>
          </a:bodyPr>
          <a:lstStyle/>
          <a:p>
            <a:pPr marL="342900" indent="-342900">
              <a:lnSpc>
                <a:spcPct val="100000"/>
              </a:lnSpc>
              <a:buFont typeface="Arial" panose="020B0604020202020204" pitchFamily="34" charset="0"/>
              <a:buChar char="•"/>
            </a:pPr>
            <a:r>
              <a:rPr lang="en-US" sz="2000" dirty="0"/>
              <a:t>Standards will be revised, including reflecting the inclusion of the OPWDD CAH in the 1115 Waiver, and final Standards will be released in late July </a:t>
            </a:r>
          </a:p>
          <a:p>
            <a:pPr marL="1028700" lvl="1" indent="-342900">
              <a:lnSpc>
                <a:spcPct val="100000"/>
              </a:lnSpc>
            </a:pPr>
            <a:r>
              <a:rPr lang="en-US" sz="2000" dirty="0">
                <a:latin typeface="Arial" panose="020B0604020202020204" pitchFamily="34" charset="0"/>
                <a:cs typeface="Arial" panose="020B0604020202020204" pitchFamily="34" charset="0"/>
              </a:rPr>
              <a:t>MCOs will have 90 days to submit responses</a:t>
            </a:r>
          </a:p>
          <a:p>
            <a:pPr marL="342900" indent="-342900">
              <a:lnSpc>
                <a:spcPct val="100000"/>
              </a:lnSpc>
              <a:buFont typeface="Arial" panose="020B0604020202020204" pitchFamily="34" charset="0"/>
              <a:buChar char="•"/>
            </a:pPr>
            <a:r>
              <a:rPr lang="en-US" sz="2000" dirty="0"/>
              <a:t>Qualification process will be statewide</a:t>
            </a:r>
          </a:p>
          <a:p>
            <a:pPr marL="342900" indent="-342900">
              <a:lnSpc>
                <a:spcPct val="100000"/>
              </a:lnSpc>
              <a:buFont typeface="Arial" panose="020B0604020202020204" pitchFamily="34" charset="0"/>
              <a:buChar char="•"/>
            </a:pPr>
            <a:r>
              <a:rPr lang="en-US" sz="2000" dirty="0"/>
              <a:t>State is working on an Children’s Design Implementation Guidance – similar to the Implementation Guidance document developed for the Adult BH transition</a:t>
            </a:r>
          </a:p>
          <a:p>
            <a:pPr marL="342900" indent="-342900">
              <a:lnSpc>
                <a:spcPct val="100000"/>
              </a:lnSpc>
              <a:buFont typeface="Arial" panose="020B0604020202020204" pitchFamily="34" charset="0"/>
              <a:buChar char="•"/>
            </a:pPr>
            <a:r>
              <a:rPr lang="en-US" sz="2000" dirty="0"/>
              <a:t>The State is continuing to work on amendments to the Medicaid Managed Care Model Contract</a:t>
            </a:r>
          </a:p>
          <a:p>
            <a:pPr marL="342900" indent="-342900">
              <a:lnSpc>
                <a:spcPct val="100000"/>
              </a:lnSpc>
              <a:buFont typeface="Arial" panose="020B0604020202020204" pitchFamily="34" charset="0"/>
              <a:buChar char="•"/>
            </a:pPr>
            <a:r>
              <a:rPr lang="en-US" sz="2000" dirty="0"/>
              <a:t>Implement start-up activities</a:t>
            </a:r>
          </a:p>
          <a:p>
            <a:pPr marL="1028700" lvl="1" indent="-342900">
              <a:lnSpc>
                <a:spcPct val="100000"/>
              </a:lnSpc>
            </a:pPr>
            <a:r>
              <a:rPr lang="en-US" sz="2000" dirty="0">
                <a:latin typeface="Arial" panose="020B0604020202020204" pitchFamily="34" charset="0"/>
                <a:cs typeface="Arial" panose="020B0604020202020204" pitchFamily="34" charset="0"/>
              </a:rPr>
              <a:t>Readiness trainings for MCO and providers is being developed</a:t>
            </a:r>
          </a:p>
          <a:p>
            <a:pPr marL="1028700" lvl="1" indent="-342900">
              <a:lnSpc>
                <a:spcPct val="100000"/>
              </a:lnSpc>
            </a:pPr>
            <a:r>
              <a:rPr lang="en-US" sz="2000" dirty="0">
                <a:latin typeface="Arial" panose="020B0604020202020204" pitchFamily="34" charset="0"/>
                <a:cs typeface="Arial" panose="020B0604020202020204" pitchFamily="34" charset="0"/>
              </a:rPr>
              <a:t>Additional information will be sent out through the children’s managed care listserv</a:t>
            </a:r>
          </a:p>
          <a:p>
            <a:pPr marL="1028700" lvl="1" indent="-342900">
              <a:lnSpc>
                <a:spcPct val="100000"/>
              </a:lnSpc>
            </a:pPr>
            <a:r>
              <a:rPr lang="en-US" sz="2000" dirty="0">
                <a:latin typeface="Arial" panose="020B0604020202020204" pitchFamily="34" charset="0"/>
                <a:cs typeface="Arial" panose="020B0604020202020204" pitchFamily="34" charset="0"/>
              </a:rPr>
              <a:t>To subscribe visit: </a:t>
            </a:r>
            <a:r>
              <a:rPr lang="en-US" sz="2000" u="sng" dirty="0">
                <a:latin typeface="Arial" panose="020B0604020202020204" pitchFamily="34" charset="0"/>
                <a:cs typeface="Arial" panose="020B0604020202020204" pitchFamily="34" charset="0"/>
                <a:hlinkClick r:id="rId2"/>
              </a:rPr>
              <a:t>http://www.omh.ny.gov/omhweb/childservice/</a:t>
            </a:r>
            <a:endParaRPr lang="en-US" sz="2000" dirty="0">
              <a:latin typeface="Arial" panose="020B0604020202020204" pitchFamily="34" charset="0"/>
              <a:cs typeface="Arial" panose="020B0604020202020204" pitchFamily="34" charset="0"/>
            </a:endParaRPr>
          </a:p>
          <a:p>
            <a:pPr>
              <a:lnSpc>
                <a:spcPct val="100000"/>
              </a:lnSpc>
            </a:pPr>
            <a:endParaRPr lang="en-US" sz="2000" dirty="0"/>
          </a:p>
        </p:txBody>
      </p:sp>
    </p:spTree>
    <p:extLst>
      <p:ext uri="{BB962C8B-B14F-4D97-AF65-F5344CB8AC3E}">
        <p14:creationId xmlns:p14="http://schemas.microsoft.com/office/powerpoint/2010/main" val="1233995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461619" y="816348"/>
            <a:ext cx="11302099" cy="514350"/>
          </a:xfrm>
        </p:spPr>
        <p:txBody>
          <a:bodyPr/>
          <a:lstStyle/>
          <a:p>
            <a:r>
              <a:rPr lang="en-US" dirty="0"/>
              <a:t>Update of State Agency Regulations </a:t>
            </a:r>
          </a:p>
        </p:txBody>
      </p:sp>
      <p:sp>
        <p:nvSpPr>
          <p:cNvPr id="5" name="Text Placeholder 4"/>
          <p:cNvSpPr>
            <a:spLocks noGrp="1"/>
          </p:cNvSpPr>
          <p:nvPr>
            <p:ph type="body" sz="quarter" idx="13"/>
          </p:nvPr>
        </p:nvSpPr>
        <p:spPr>
          <a:xfrm>
            <a:off x="461619" y="1807210"/>
            <a:ext cx="10926762" cy="4141898"/>
          </a:xfrm>
        </p:spPr>
        <p:txBody>
          <a:bodyPr>
            <a:normAutofit/>
          </a:bodyPr>
          <a:lstStyle/>
          <a:p>
            <a:pPr marL="457200" indent="-457200">
              <a:buFont typeface="Arial" panose="020B0604020202020204" pitchFamily="34" charset="0"/>
              <a:buChar char="•"/>
            </a:pPr>
            <a:r>
              <a:rPr lang="en-US" sz="2400" dirty="0"/>
              <a:t>DOH Title 18 provides authority for interagency designation of SPA providers for the 6 added services for children/ youth under age 21; crisis intervention, other licensed practitioner, community psychiatric support and treatment, psychosocial rehabilitation, family peer support services and youth peer support services</a:t>
            </a:r>
          </a:p>
          <a:p>
            <a:pPr marL="457200" indent="-457200">
              <a:buFont typeface="Arial" panose="020B0604020202020204" pitchFamily="34" charset="0"/>
              <a:buChar char="•"/>
            </a:pPr>
            <a:r>
              <a:rPr lang="en-US" sz="2400" dirty="0"/>
              <a:t>The State cannot designate providers in advance of approval of DOH Title 18, OMH regulations and OASAS regulations to implement State Plan services </a:t>
            </a:r>
          </a:p>
          <a:p>
            <a:pPr marL="457200" indent="-457200">
              <a:buFont typeface="Arial" panose="020B0604020202020204" pitchFamily="34" charset="0"/>
              <a:buChar char="•"/>
            </a:pPr>
            <a:r>
              <a:rPr lang="en-US" sz="2400" dirty="0"/>
              <a:t>All regulations are making their way through internal and formal review process – anticipated date of approval October 2017</a:t>
            </a:r>
          </a:p>
          <a:p>
            <a:endParaRPr lang="en-US" sz="2400" b="1" dirty="0"/>
          </a:p>
        </p:txBody>
      </p:sp>
    </p:spTree>
    <p:extLst>
      <p:ext uri="{BB962C8B-B14F-4D97-AF65-F5344CB8AC3E}">
        <p14:creationId xmlns:p14="http://schemas.microsoft.com/office/powerpoint/2010/main" val="4094748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June 22, 2017</a:t>
            </a:r>
          </a:p>
        </p:txBody>
      </p:sp>
      <p:sp>
        <p:nvSpPr>
          <p:cNvPr id="3" name="Text Placeholder 2"/>
          <p:cNvSpPr>
            <a:spLocks noGrp="1"/>
          </p:cNvSpPr>
          <p:nvPr>
            <p:ph type="body" sz="quarter" idx="11"/>
          </p:nvPr>
        </p:nvSpPr>
        <p:spPr>
          <a:xfrm>
            <a:off x="10272102" y="246322"/>
            <a:ext cx="1919898" cy="236312"/>
          </a:xfrm>
        </p:spPr>
        <p:txBody>
          <a:bodyPr/>
          <a:lstStyle/>
          <a:p>
            <a:r>
              <a:rPr lang="en-US" dirty="0"/>
              <a:t>15</a:t>
            </a:r>
          </a:p>
        </p:txBody>
      </p:sp>
      <p:sp>
        <p:nvSpPr>
          <p:cNvPr id="4" name="Text Placeholder 3"/>
          <p:cNvSpPr>
            <a:spLocks noGrp="1"/>
          </p:cNvSpPr>
          <p:nvPr>
            <p:ph type="body" sz="quarter" idx="12"/>
          </p:nvPr>
        </p:nvSpPr>
        <p:spPr>
          <a:xfrm>
            <a:off x="649288" y="801108"/>
            <a:ext cx="11023600" cy="514350"/>
          </a:xfrm>
        </p:spPr>
        <p:txBody>
          <a:bodyPr/>
          <a:lstStyle/>
          <a:p>
            <a:r>
              <a:rPr lang="en-US" dirty="0"/>
              <a:t>OASAS Regulations </a:t>
            </a:r>
          </a:p>
        </p:txBody>
      </p:sp>
      <p:sp>
        <p:nvSpPr>
          <p:cNvPr id="8" name="Text Placeholder 7"/>
          <p:cNvSpPr>
            <a:spLocks noGrp="1"/>
          </p:cNvSpPr>
          <p:nvPr>
            <p:ph type="body" sz="quarter" idx="13"/>
          </p:nvPr>
        </p:nvSpPr>
        <p:spPr>
          <a:xfrm>
            <a:off x="481648" y="1752088"/>
            <a:ext cx="10926762" cy="3970318"/>
          </a:xfrm>
          <a:prstGeom prst="rect">
            <a:avLst/>
          </a:prstGeom>
        </p:spPr>
        <p:txBody>
          <a:bodyPr wrap="square">
            <a:spAutoFit/>
          </a:bodyPr>
          <a:lstStyle/>
          <a:p>
            <a:pPr marL="342900" marR="0" lvl="0" indent="-342900" defTabSz="914400" eaLnBrk="1" fontAlgn="auto" latinLnBrk="0" hangingPunct="1">
              <a:lnSpc>
                <a:spcPct val="90000"/>
              </a:lnSpc>
              <a:spcBef>
                <a:spcPts val="0"/>
              </a:spcBef>
              <a:spcAft>
                <a:spcPts val="0"/>
              </a:spcAft>
              <a:buClrTx/>
              <a:buSzTx/>
              <a:buFont typeface="Arial" panose="020B0604020202020204" pitchFamily="34" charset="0"/>
              <a:buChar char="•"/>
              <a:tabLst>
                <a:tab pos="457200" algn="l"/>
              </a:tabLst>
              <a:defRPr/>
            </a:pPr>
            <a:r>
              <a:rPr kumimoji="0" lang="en-US" sz="2000" b="0" i="0" u="none" kern="0" cap="none" spc="0" normalizeH="0" noProof="0" dirty="0">
                <a:ln>
                  <a:noFill/>
                </a:ln>
                <a:effectLst/>
                <a:uLnTx/>
                <a:uFillTx/>
                <a:ea typeface="Calibri" panose="020F0502020204030204" pitchFamily="34" charset="0"/>
              </a:rPr>
              <a:t>Will be presented to the Behavioral Health Advisory Council on July 12, 2017</a:t>
            </a:r>
          </a:p>
          <a:p>
            <a:pPr marL="742950" marR="0" lvl="1" indent="-285750" defTabSz="914400" eaLnBrk="1" fontAlgn="auto" latinLnBrk="0" hangingPunct="1">
              <a:lnSpc>
                <a:spcPct val="90000"/>
              </a:lnSpc>
              <a:spcBef>
                <a:spcPts val="0"/>
              </a:spcBef>
              <a:spcAft>
                <a:spcPts val="0"/>
              </a:spcAft>
              <a:buClrTx/>
              <a:buSzTx/>
              <a:buFont typeface="Arial" panose="020B0604020202020204" pitchFamily="34" charset="0"/>
              <a:buChar char="•"/>
              <a:tabLst>
                <a:tab pos="914400" algn="l"/>
              </a:tabLst>
              <a:defRPr/>
            </a:pPr>
            <a:r>
              <a:rPr kumimoji="0" lang="en-US" sz="2000" b="0" i="0" u="none" kern="0" cap="none" spc="0" normalizeH="0" noProof="0" dirty="0">
                <a:ln>
                  <a:noFill/>
                </a:ln>
                <a:effectLst/>
                <a:uLnTx/>
                <a:uFillTx/>
                <a:latin typeface="Arial" panose="020B0604020202020204" pitchFamily="34" charset="0"/>
                <a:ea typeface="Calibri" panose="020F0502020204030204" pitchFamily="34" charset="0"/>
                <a:cs typeface="Arial" panose="020B0604020202020204" pitchFamily="34" charset="0"/>
              </a:rPr>
              <a:t>Providers receive an OASAS Operating Certificate for the 6 new SPA services for those who apply to treat youth with a Substance Use Disorder</a:t>
            </a:r>
          </a:p>
          <a:p>
            <a:pPr marL="342900" marR="0" lvl="0" indent="-342900" defTabSz="914400" eaLnBrk="1" fontAlgn="auto" latinLnBrk="0" hangingPunct="1">
              <a:lnSpc>
                <a:spcPct val="90000"/>
              </a:lnSpc>
              <a:spcBef>
                <a:spcPts val="0"/>
              </a:spcBef>
              <a:spcAft>
                <a:spcPts val="0"/>
              </a:spcAft>
              <a:buClrTx/>
              <a:buSzTx/>
              <a:buFont typeface="Arial" panose="020B0604020202020204" pitchFamily="34" charset="0"/>
              <a:buChar char="•"/>
              <a:tabLst>
                <a:tab pos="457200" algn="l"/>
              </a:tabLst>
              <a:defRPr/>
            </a:pPr>
            <a:r>
              <a:rPr kumimoji="0" lang="en-US" sz="2000" b="0" i="0" u="none" kern="0" cap="none" spc="0" normalizeH="0" noProof="0" dirty="0">
                <a:ln>
                  <a:noFill/>
                </a:ln>
                <a:effectLst/>
                <a:uLnTx/>
                <a:uFillTx/>
                <a:ea typeface="Calibri" panose="020F0502020204030204" pitchFamily="34" charset="0"/>
              </a:rPr>
              <a:t>OASAS Certification Process</a:t>
            </a:r>
          </a:p>
          <a:p>
            <a:pPr marL="742950" marR="0" lvl="1" indent="-285750" defTabSz="914400" eaLnBrk="1" fontAlgn="auto" latinLnBrk="0" hangingPunct="1">
              <a:lnSpc>
                <a:spcPct val="90000"/>
              </a:lnSpc>
              <a:spcBef>
                <a:spcPts val="0"/>
              </a:spcBef>
              <a:spcAft>
                <a:spcPts val="0"/>
              </a:spcAft>
              <a:buClrTx/>
              <a:buSzTx/>
              <a:buFont typeface="Arial" panose="020B0604020202020204" pitchFamily="34" charset="0"/>
              <a:buChar char="•"/>
              <a:tabLst>
                <a:tab pos="914400" algn="l"/>
              </a:tabLst>
              <a:defRPr/>
            </a:pPr>
            <a:r>
              <a:rPr kumimoji="0" lang="en-US" sz="2000" b="0" i="0" u="none" kern="0" cap="none" spc="0" normalizeH="0" noProof="0" dirty="0">
                <a:ln>
                  <a:noFill/>
                </a:ln>
                <a:effectLst/>
                <a:uLnTx/>
                <a:uFillTx/>
                <a:latin typeface="Arial" panose="020B0604020202020204" pitchFamily="34" charset="0"/>
                <a:ea typeface="Calibri" panose="020F0502020204030204" pitchFamily="34" charset="0"/>
                <a:cs typeface="Arial" panose="020B0604020202020204" pitchFamily="34" charset="0"/>
              </a:rPr>
              <a:t>Attestation Process for those providers who are currently certified by OASAS and/or licensed by OMH</a:t>
            </a:r>
          </a:p>
          <a:p>
            <a:pPr marL="742950" marR="0" lvl="1" indent="-285750" defTabSz="914400" eaLnBrk="1" fontAlgn="auto" latinLnBrk="0" hangingPunct="1">
              <a:lnSpc>
                <a:spcPct val="90000"/>
              </a:lnSpc>
              <a:spcBef>
                <a:spcPts val="0"/>
              </a:spcBef>
              <a:spcAft>
                <a:spcPts val="0"/>
              </a:spcAft>
              <a:buClrTx/>
              <a:buSzTx/>
              <a:buFont typeface="Arial" panose="020B0604020202020204" pitchFamily="34" charset="0"/>
              <a:buChar char="•"/>
              <a:tabLst>
                <a:tab pos="914400" algn="l"/>
              </a:tabLst>
              <a:defRPr/>
            </a:pPr>
            <a:r>
              <a:rPr kumimoji="0" lang="en-US" sz="2000" b="0" i="0" u="none" kern="0" cap="none" spc="0" normalizeH="0" noProof="0" dirty="0">
                <a:ln>
                  <a:noFill/>
                </a:ln>
                <a:effectLst/>
                <a:uLnTx/>
                <a:uFillTx/>
                <a:latin typeface="Arial" panose="020B0604020202020204" pitchFamily="34" charset="0"/>
                <a:ea typeface="Calibri" panose="020F0502020204030204" pitchFamily="34" charset="0"/>
                <a:cs typeface="Arial" panose="020B0604020202020204" pitchFamily="34" charset="0"/>
              </a:rPr>
              <a:t>Other providers will apply through an OASAS Certification Application</a:t>
            </a:r>
          </a:p>
          <a:p>
            <a:pPr marL="742950" marR="0" lvl="1" indent="-285750" defTabSz="914400" eaLnBrk="1" fontAlgn="auto" latinLnBrk="0" hangingPunct="1">
              <a:lnSpc>
                <a:spcPct val="90000"/>
              </a:lnSpc>
              <a:spcBef>
                <a:spcPts val="0"/>
              </a:spcBef>
              <a:spcAft>
                <a:spcPts val="0"/>
              </a:spcAft>
              <a:buClrTx/>
              <a:buSzTx/>
              <a:buFont typeface="Arial" panose="020B0604020202020204" pitchFamily="34" charset="0"/>
              <a:buChar char="•"/>
              <a:tabLst>
                <a:tab pos="914400" algn="l"/>
              </a:tabLst>
              <a:defRPr/>
            </a:pPr>
            <a:r>
              <a:rPr kumimoji="0" lang="en-US" sz="2000" b="0" i="0" u="none" kern="0" cap="none" spc="0" normalizeH="0" noProof="0" dirty="0">
                <a:ln>
                  <a:noFill/>
                </a:ln>
                <a:effectLst/>
                <a:uLnTx/>
                <a:uFillTx/>
                <a:latin typeface="Arial" panose="020B0604020202020204" pitchFamily="34" charset="0"/>
                <a:ea typeface="Calibri" panose="020F0502020204030204" pitchFamily="34" charset="0"/>
                <a:cs typeface="Arial" panose="020B0604020202020204" pitchFamily="34" charset="0"/>
              </a:rPr>
              <a:t>Once a Provider is has been Designated they will receive an OASAS application</a:t>
            </a:r>
          </a:p>
          <a:p>
            <a:pPr marL="342900" marR="0" lvl="0" indent="-342900" defTabSz="914400" eaLnBrk="1" fontAlgn="auto" latinLnBrk="0" hangingPunct="1">
              <a:lnSpc>
                <a:spcPct val="90000"/>
              </a:lnSpc>
              <a:spcBef>
                <a:spcPts val="0"/>
              </a:spcBef>
              <a:spcAft>
                <a:spcPts val="0"/>
              </a:spcAft>
              <a:buClrTx/>
              <a:buSzTx/>
              <a:buFont typeface="Arial" panose="020B0604020202020204" pitchFamily="34" charset="0"/>
              <a:buChar char="•"/>
              <a:tabLst>
                <a:tab pos="457200" algn="l"/>
              </a:tabLst>
              <a:defRPr/>
            </a:pPr>
            <a:r>
              <a:rPr kumimoji="0" lang="en-US" sz="2000" b="0" i="0" u="none" kern="0" cap="none" spc="0" normalizeH="0" noProof="0" dirty="0">
                <a:ln>
                  <a:noFill/>
                </a:ln>
                <a:effectLst/>
                <a:uLnTx/>
                <a:uFillTx/>
                <a:ea typeface="Calibri" panose="020F0502020204030204" pitchFamily="34" charset="0"/>
              </a:rPr>
              <a:t>OASAS Certification </a:t>
            </a:r>
          </a:p>
          <a:p>
            <a:pPr marL="742950" marR="0" lvl="1" indent="-285750" defTabSz="914400" eaLnBrk="1" fontAlgn="auto" latinLnBrk="0" hangingPunct="1">
              <a:lnSpc>
                <a:spcPct val="90000"/>
              </a:lnSpc>
              <a:spcBef>
                <a:spcPts val="0"/>
              </a:spcBef>
              <a:spcAft>
                <a:spcPts val="0"/>
              </a:spcAft>
              <a:buClrTx/>
              <a:buSzTx/>
              <a:buFont typeface="Arial" panose="020B0604020202020204" pitchFamily="34" charset="0"/>
              <a:buChar char="•"/>
              <a:tabLst>
                <a:tab pos="914400" algn="l"/>
              </a:tabLst>
              <a:defRPr/>
            </a:pPr>
            <a:r>
              <a:rPr kumimoji="0" lang="en-US" sz="2000" b="0" i="0" u="none" kern="0" cap="none" spc="0" normalizeH="0" noProof="0" dirty="0">
                <a:ln>
                  <a:noFill/>
                </a:ln>
                <a:effectLst/>
                <a:uLnTx/>
                <a:uFillTx/>
                <a:latin typeface="Arial" panose="020B0604020202020204" pitchFamily="34" charset="0"/>
                <a:ea typeface="Calibri" panose="020F0502020204030204" pitchFamily="34" charset="0"/>
                <a:cs typeface="Arial" panose="020B0604020202020204" pitchFamily="34" charset="0"/>
              </a:rPr>
              <a:t>Certification for those who are currently certified by OASAS and/or licensed by OMH will occur at the same time as SPA designation</a:t>
            </a:r>
          </a:p>
          <a:p>
            <a:pPr marL="742950" marR="0" lvl="1" indent="-285750" defTabSz="914400" eaLnBrk="1" fontAlgn="auto" latinLnBrk="0" hangingPunct="1">
              <a:lnSpc>
                <a:spcPct val="90000"/>
              </a:lnSpc>
              <a:spcBef>
                <a:spcPts val="0"/>
              </a:spcBef>
              <a:spcAft>
                <a:spcPts val="0"/>
              </a:spcAft>
              <a:buClrTx/>
              <a:buSzTx/>
              <a:buFont typeface="Arial" panose="020B0604020202020204" pitchFamily="34" charset="0"/>
              <a:buChar char="•"/>
              <a:tabLst>
                <a:tab pos="914400" algn="l"/>
              </a:tabLst>
              <a:defRPr/>
            </a:pPr>
            <a:r>
              <a:rPr kumimoji="0" lang="en-US" sz="2000" b="0" i="0" u="none" kern="0" cap="none" spc="0" normalizeH="0" noProof="0" dirty="0">
                <a:ln>
                  <a:noFill/>
                </a:ln>
                <a:effectLst/>
                <a:uLnTx/>
                <a:uFillTx/>
                <a:latin typeface="Arial" panose="020B0604020202020204" pitchFamily="34" charset="0"/>
                <a:ea typeface="Calibri" panose="020F0502020204030204" pitchFamily="34" charset="0"/>
                <a:cs typeface="Arial" panose="020B0604020202020204" pitchFamily="34" charset="0"/>
              </a:rPr>
              <a:t>Providers requiring a full application will be reviewed and certification issued within 90- 120 days after OASAS receives a completed application. Please note a completed application can be submitted prior to SPA designation</a:t>
            </a:r>
          </a:p>
        </p:txBody>
      </p:sp>
    </p:spTree>
    <p:extLst>
      <p:ext uri="{BB962C8B-B14F-4D97-AF65-F5344CB8AC3E}">
        <p14:creationId xmlns:p14="http://schemas.microsoft.com/office/powerpoint/2010/main" val="992473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June 22, 2017</a:t>
            </a:r>
          </a:p>
        </p:txBody>
      </p:sp>
      <p:sp>
        <p:nvSpPr>
          <p:cNvPr id="4" name="Text Placeholder 3"/>
          <p:cNvSpPr>
            <a:spLocks noGrp="1"/>
          </p:cNvSpPr>
          <p:nvPr>
            <p:ph type="body" sz="quarter" idx="12"/>
          </p:nvPr>
        </p:nvSpPr>
        <p:spPr/>
        <p:txBody>
          <a:bodyPr/>
          <a:lstStyle/>
          <a:p>
            <a:r>
              <a:rPr lang="en-US" dirty="0"/>
              <a:t>OMH Regulations </a:t>
            </a:r>
          </a:p>
        </p:txBody>
      </p:sp>
      <p:sp>
        <p:nvSpPr>
          <p:cNvPr id="5" name="Text Placeholder 4"/>
          <p:cNvSpPr>
            <a:spLocks noGrp="1"/>
          </p:cNvSpPr>
          <p:nvPr>
            <p:ph type="body" sz="quarter" idx="13"/>
          </p:nvPr>
        </p:nvSpPr>
        <p:spPr>
          <a:xfrm>
            <a:off x="649288" y="1898649"/>
            <a:ext cx="10926762" cy="3973341"/>
          </a:xfrm>
        </p:spPr>
        <p:txBody>
          <a:bodyPr>
            <a:normAutofit/>
          </a:bodyPr>
          <a:lstStyle/>
          <a:p>
            <a:pPr marL="342900" lvl="0" indent="-342900">
              <a:buFont typeface="Arial" panose="020B0604020202020204" pitchFamily="34" charset="0"/>
              <a:buChar char="•"/>
            </a:pPr>
            <a:r>
              <a:rPr lang="en-US" sz="2400" kern="0" dirty="0">
                <a:ea typeface="Calibri" panose="020F0502020204030204" pitchFamily="34" charset="0"/>
              </a:rPr>
              <a:t>Will be presented to the Behavioral Health Services Advisory Council on July 12, 2017</a:t>
            </a:r>
          </a:p>
          <a:p>
            <a:pPr marL="342900" indent="-342900">
              <a:lnSpc>
                <a:spcPct val="114000"/>
              </a:lnSpc>
              <a:spcBef>
                <a:spcPts val="600"/>
              </a:spcBef>
              <a:spcAft>
                <a:spcPts val="600"/>
              </a:spcAft>
              <a:buFont typeface="Arial" panose="020B0604020202020204" pitchFamily="34" charset="0"/>
              <a:buChar char="•"/>
            </a:pPr>
            <a:r>
              <a:rPr lang="en-US" sz="2400" dirty="0"/>
              <a:t>Creating regulatory pathways to authorize new six State Plan services</a:t>
            </a:r>
          </a:p>
          <a:p>
            <a:pPr marL="342900" indent="-342900">
              <a:lnSpc>
                <a:spcPct val="114000"/>
              </a:lnSpc>
              <a:spcBef>
                <a:spcPts val="600"/>
              </a:spcBef>
              <a:spcAft>
                <a:spcPts val="600"/>
              </a:spcAft>
              <a:buFont typeface="Arial" panose="020B0604020202020204" pitchFamily="34" charset="0"/>
              <a:buChar char="•"/>
            </a:pPr>
            <a:r>
              <a:rPr lang="en-US" sz="2400" dirty="0"/>
              <a:t>Analyzing MH Law to discern which services require licensure</a:t>
            </a:r>
          </a:p>
          <a:p>
            <a:pPr marL="342900" indent="-342900">
              <a:lnSpc>
                <a:spcPct val="114000"/>
              </a:lnSpc>
              <a:spcBef>
                <a:spcPts val="600"/>
              </a:spcBef>
              <a:spcAft>
                <a:spcPts val="600"/>
              </a:spcAft>
              <a:buFont typeface="Arial" panose="020B0604020202020204" pitchFamily="34" charset="0"/>
              <a:buChar char="•"/>
            </a:pPr>
            <a:r>
              <a:rPr lang="en-US" sz="2400" dirty="0"/>
              <a:t>Developing a mechanism to facilitate agency licensure/ authorization of new services beginning with Provider Designation Application </a:t>
            </a:r>
          </a:p>
          <a:p>
            <a:pPr marL="342900" indent="-342900">
              <a:lnSpc>
                <a:spcPct val="114000"/>
              </a:lnSpc>
              <a:spcBef>
                <a:spcPts val="600"/>
              </a:spcBef>
              <a:spcAft>
                <a:spcPts val="600"/>
              </a:spcAft>
              <a:buFont typeface="Arial" panose="020B0604020202020204" pitchFamily="34" charset="0"/>
              <a:buChar char="•"/>
            </a:pPr>
            <a:r>
              <a:rPr lang="en-US" sz="2400" dirty="0"/>
              <a:t>Working to develop required regulations and move them towards promulgation</a:t>
            </a:r>
          </a:p>
          <a:p>
            <a:endParaRPr lang="en-US" dirty="0"/>
          </a:p>
        </p:txBody>
      </p:sp>
      <p:sp>
        <p:nvSpPr>
          <p:cNvPr id="6" name="Text Placeholder 1"/>
          <p:cNvSpPr>
            <a:spLocks noGrp="1"/>
          </p:cNvSpPr>
          <p:nvPr>
            <p:ph type="body" sz="quarter" idx="10"/>
          </p:nvPr>
        </p:nvSpPr>
        <p:spPr>
          <a:xfrm>
            <a:off x="11780668" y="225912"/>
            <a:ext cx="411332" cy="319840"/>
          </a:xfrm>
        </p:spPr>
        <p:txBody>
          <a:bodyPr/>
          <a:lstStyle/>
          <a:p>
            <a:r>
              <a:rPr lang="en-US" dirty="0"/>
              <a:t>16</a:t>
            </a:r>
          </a:p>
        </p:txBody>
      </p:sp>
    </p:spTree>
    <p:extLst>
      <p:ext uri="{BB962C8B-B14F-4D97-AF65-F5344CB8AC3E}">
        <p14:creationId xmlns:p14="http://schemas.microsoft.com/office/powerpoint/2010/main" val="1300884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52450" y="688078"/>
            <a:ext cx="11023600" cy="820682"/>
          </a:xfrm>
        </p:spPr>
        <p:txBody>
          <a:bodyPr/>
          <a:lstStyle/>
          <a:p>
            <a:r>
              <a:rPr lang="en-US" sz="3200" dirty="0"/>
              <a:t>Designation of Children’s SPA and HCBS Providers</a:t>
            </a:r>
          </a:p>
        </p:txBody>
      </p:sp>
      <p:sp>
        <p:nvSpPr>
          <p:cNvPr id="3" name="Text Placeholder 2"/>
          <p:cNvSpPr>
            <a:spLocks noGrp="1"/>
          </p:cNvSpPr>
          <p:nvPr>
            <p:ph type="body" sz="quarter" idx="13"/>
          </p:nvPr>
        </p:nvSpPr>
        <p:spPr>
          <a:xfrm>
            <a:off x="445770" y="1508760"/>
            <a:ext cx="10926762" cy="4587240"/>
          </a:xfrm>
        </p:spPr>
        <p:txBody>
          <a:bodyPr>
            <a:noAutofit/>
          </a:bodyPr>
          <a:lstStyle/>
          <a:p>
            <a:pPr marL="342900" indent="-342900">
              <a:lnSpc>
                <a:spcPct val="100000"/>
              </a:lnSpc>
              <a:buFont typeface="Arial" panose="020B0604020202020204" pitchFamily="34" charset="0"/>
              <a:buChar char="•"/>
            </a:pPr>
            <a:r>
              <a:rPr lang="en-US" sz="2400" dirty="0"/>
              <a:t>Application was revised to include additional questions and has been in production as of 6/14/17</a:t>
            </a:r>
          </a:p>
          <a:p>
            <a:pPr marL="342900" indent="-342900">
              <a:lnSpc>
                <a:spcPct val="100000"/>
              </a:lnSpc>
              <a:buFont typeface="Arial" panose="020B0604020202020204" pitchFamily="34" charset="0"/>
              <a:buChar char="•"/>
            </a:pPr>
            <a:r>
              <a:rPr lang="en-US" sz="2400" dirty="0"/>
              <a:t>The Designation Application re-release will be forthcoming and is available online: </a:t>
            </a:r>
            <a:r>
              <a:rPr lang="en-US" sz="2400" dirty="0">
                <a:hlinkClick r:id="rId2"/>
              </a:rPr>
              <a:t>https://www.health.ny.gov/health_care/medicaid/redesign/behavioral_health/children/provider_design.htm</a:t>
            </a:r>
            <a:r>
              <a:rPr lang="en-US" sz="2400" dirty="0"/>
              <a:t> </a:t>
            </a:r>
          </a:p>
          <a:p>
            <a:pPr marL="342900" indent="-342900">
              <a:lnSpc>
                <a:spcPct val="100000"/>
              </a:lnSpc>
              <a:buFont typeface="Arial" panose="020B0604020202020204" pitchFamily="34" charset="0"/>
              <a:buChar char="•"/>
            </a:pPr>
            <a:r>
              <a:rPr lang="en-US" sz="2400" dirty="0"/>
              <a:t>For applications that were submitted prior to the 6/14/17 modification date, an e-mail will be sent by NYS requesting additional information from provider agencies that have previously submitted applications</a:t>
            </a:r>
          </a:p>
          <a:p>
            <a:pPr marL="342900" indent="-342900">
              <a:lnSpc>
                <a:spcPct val="100000"/>
              </a:lnSpc>
              <a:buFont typeface="Arial" panose="020B0604020202020204" pitchFamily="34" charset="0"/>
              <a:buChar char="•"/>
            </a:pPr>
            <a:r>
              <a:rPr lang="en-US" sz="2400" dirty="0"/>
              <a:t>New York State (NYS) will be prioritizing current system providers under the auspices of the five State agencies in the initial review period for designation</a:t>
            </a:r>
          </a:p>
          <a:p>
            <a:pPr marL="342900" indent="-342900">
              <a:lnSpc>
                <a:spcPct val="100000"/>
              </a:lnSpc>
              <a:buFont typeface="Arial" panose="020B0604020202020204" pitchFamily="34" charset="0"/>
              <a:buChar char="•"/>
            </a:pPr>
            <a:endParaRPr lang="en-US" sz="2400" dirty="0"/>
          </a:p>
        </p:txBody>
      </p:sp>
    </p:spTree>
    <p:extLst>
      <p:ext uri="{BB962C8B-B14F-4D97-AF65-F5344CB8AC3E}">
        <p14:creationId xmlns:p14="http://schemas.microsoft.com/office/powerpoint/2010/main" val="3951899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52450" y="843526"/>
            <a:ext cx="11023600" cy="601226"/>
          </a:xfrm>
        </p:spPr>
        <p:txBody>
          <a:bodyPr/>
          <a:lstStyle/>
          <a:p>
            <a:r>
              <a:rPr lang="en-US" sz="3200" dirty="0"/>
              <a:t>Designation of Children’s SPA and HCBS Providers</a:t>
            </a:r>
          </a:p>
        </p:txBody>
      </p:sp>
      <p:sp>
        <p:nvSpPr>
          <p:cNvPr id="3" name="Text Placeholder 2"/>
          <p:cNvSpPr>
            <a:spLocks noGrp="1"/>
          </p:cNvSpPr>
          <p:nvPr>
            <p:ph type="body" sz="quarter" idx="13"/>
          </p:nvPr>
        </p:nvSpPr>
        <p:spPr>
          <a:xfrm>
            <a:off x="552450" y="1606296"/>
            <a:ext cx="10926762" cy="3852672"/>
          </a:xfrm>
        </p:spPr>
        <p:txBody>
          <a:bodyPr>
            <a:noAutofit/>
          </a:bodyPr>
          <a:lstStyle/>
          <a:p>
            <a:pPr marL="342900" indent="-342900">
              <a:lnSpc>
                <a:spcPct val="100000"/>
              </a:lnSpc>
              <a:buFont typeface="Arial" panose="020B0604020202020204" pitchFamily="34" charset="0"/>
              <a:buChar char="•"/>
            </a:pPr>
            <a:r>
              <a:rPr lang="en-US" sz="2000" dirty="0"/>
              <a:t>Applications will be accepted on ongoing basis </a:t>
            </a:r>
          </a:p>
          <a:p>
            <a:pPr marL="342900" indent="-342900">
              <a:lnSpc>
                <a:spcPct val="100000"/>
              </a:lnSpc>
              <a:buFont typeface="Arial" panose="020B0604020202020204" pitchFamily="34" charset="0"/>
              <a:buChar char="•"/>
            </a:pPr>
            <a:r>
              <a:rPr lang="en-US" sz="2000" dirty="0"/>
              <a:t>For initial start up – providers should submit Application asap but no later than July 31, 2017</a:t>
            </a:r>
          </a:p>
          <a:p>
            <a:pPr marL="342900" indent="-342900">
              <a:lnSpc>
                <a:spcPct val="100000"/>
              </a:lnSpc>
              <a:buFont typeface="Arial" panose="020B0604020202020204" pitchFamily="34" charset="0"/>
              <a:buChar char="•"/>
            </a:pPr>
            <a:r>
              <a:rPr lang="en-US" sz="2000" dirty="0"/>
              <a:t>Formal designations </a:t>
            </a:r>
            <a:r>
              <a:rPr lang="en-US" sz="2000" u="sng" dirty="0"/>
              <a:t>for current system providers </a:t>
            </a:r>
            <a:r>
              <a:rPr lang="en-US" sz="2000" dirty="0"/>
              <a:t>will likely occur in October – anticipated date regulations will be approved  </a:t>
            </a:r>
          </a:p>
          <a:p>
            <a:pPr marL="342900" indent="-342900">
              <a:lnSpc>
                <a:spcPct val="100000"/>
              </a:lnSpc>
              <a:buFont typeface="Arial" panose="020B0604020202020204" pitchFamily="34" charset="0"/>
              <a:buChar char="•"/>
            </a:pPr>
            <a:r>
              <a:rPr lang="en-US" sz="2000" dirty="0"/>
              <a:t>An outline of assessment criteria which State Partners will be utilizing in reviewing applications SPA/HCBS designation will be available online: </a:t>
            </a:r>
            <a:r>
              <a:rPr lang="en-US" sz="2000" dirty="0">
                <a:hlinkClick r:id="rId3"/>
              </a:rPr>
              <a:t>https://www.health.ny.gov/health_care/medicaid/redesign/behavioral_health/children/provider_design.htm</a:t>
            </a:r>
            <a:endParaRPr lang="en-US" sz="2000" dirty="0"/>
          </a:p>
          <a:p>
            <a:pPr marL="1028700" lvl="1" indent="-342900">
              <a:lnSpc>
                <a:spcPct val="100000"/>
              </a:lnSpc>
            </a:pPr>
            <a:r>
              <a:rPr lang="en-US" sz="2000" dirty="0">
                <a:latin typeface="Arial" panose="020B0604020202020204" pitchFamily="34" charset="0"/>
                <a:cs typeface="Arial" panose="020B0604020202020204" pitchFamily="34" charset="0"/>
              </a:rPr>
              <a:t>Providers are encouraged to reference these guides when completing their application. </a:t>
            </a:r>
          </a:p>
          <a:p>
            <a:pPr>
              <a:lnSpc>
                <a:spcPct val="100000"/>
              </a:lnSpc>
            </a:pPr>
            <a:endParaRPr lang="en-US" sz="2000" dirty="0"/>
          </a:p>
        </p:txBody>
      </p:sp>
    </p:spTree>
    <p:extLst>
      <p:ext uri="{BB962C8B-B14F-4D97-AF65-F5344CB8AC3E}">
        <p14:creationId xmlns:p14="http://schemas.microsoft.com/office/powerpoint/2010/main" val="465390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p:cNvSpPr>
            <a:spLocks noGrp="1"/>
          </p:cNvSpPr>
          <p:nvPr>
            <p:ph type="body" sz="quarter" idx="13"/>
          </p:nvPr>
        </p:nvSpPr>
        <p:spPr>
          <a:xfrm>
            <a:off x="1426416" y="2556120"/>
            <a:ext cx="8947150" cy="1086240"/>
          </a:xfrm>
        </p:spPr>
        <p:txBody>
          <a:bodyPr>
            <a:noAutofit/>
          </a:bodyPr>
          <a:lstStyle/>
          <a:p>
            <a:pPr algn="ctr"/>
            <a:r>
              <a:rPr lang="en-US" sz="4400" dirty="0">
                <a:solidFill>
                  <a:srgbClr val="002060"/>
                </a:solidFill>
              </a:rPr>
              <a:t>Children’s Health Home Updates </a:t>
            </a:r>
          </a:p>
        </p:txBody>
      </p:sp>
    </p:spTree>
    <p:extLst>
      <p:ext uri="{BB962C8B-B14F-4D97-AF65-F5344CB8AC3E}">
        <p14:creationId xmlns:p14="http://schemas.microsoft.com/office/powerpoint/2010/main" val="1888207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649288" y="1009830"/>
            <a:ext cx="11023600" cy="514350"/>
          </a:xfrm>
        </p:spPr>
        <p:txBody>
          <a:bodyPr/>
          <a:lstStyle/>
          <a:p>
            <a:r>
              <a:rPr lang="en-US" dirty="0"/>
              <a:t>Agenda	</a:t>
            </a:r>
          </a:p>
        </p:txBody>
      </p:sp>
      <p:sp>
        <p:nvSpPr>
          <p:cNvPr id="5" name="Text Placeholder 4"/>
          <p:cNvSpPr>
            <a:spLocks noGrp="1"/>
          </p:cNvSpPr>
          <p:nvPr>
            <p:ph type="body" sz="quarter" idx="13"/>
          </p:nvPr>
        </p:nvSpPr>
        <p:spPr>
          <a:xfrm>
            <a:off x="649288" y="1779380"/>
            <a:ext cx="10926762" cy="4063238"/>
          </a:xfrm>
        </p:spPr>
        <p:txBody>
          <a:bodyPr>
            <a:normAutofit fontScale="92500" lnSpcReduction="20000"/>
          </a:bodyPr>
          <a:lstStyle/>
          <a:p>
            <a:pPr marL="342900" indent="-342900">
              <a:lnSpc>
                <a:spcPct val="110000"/>
              </a:lnSpc>
              <a:buFont typeface="Arial" panose="020B0604020202020204" pitchFamily="34" charset="0"/>
              <a:buChar char="•"/>
            </a:pPr>
            <a:r>
              <a:rPr lang="en-US" sz="2600" dirty="0"/>
              <a:t>Children's 1115 Waiver Submission and Modifications </a:t>
            </a:r>
          </a:p>
          <a:p>
            <a:pPr marL="342900" indent="-342900">
              <a:lnSpc>
                <a:spcPct val="110000"/>
              </a:lnSpc>
              <a:buFont typeface="Arial" panose="020B0604020202020204" pitchFamily="34" charset="0"/>
              <a:buChar char="•"/>
            </a:pPr>
            <a:r>
              <a:rPr lang="en-US" sz="2600" dirty="0"/>
              <a:t>Transitioning 1915(c) Waiver to 1115 MRT Waiver </a:t>
            </a:r>
          </a:p>
          <a:p>
            <a:pPr marL="342900" indent="-342900">
              <a:lnSpc>
                <a:spcPct val="110000"/>
              </a:lnSpc>
              <a:buFont typeface="Arial" panose="020B0604020202020204" pitchFamily="34" charset="0"/>
              <a:buChar char="•"/>
            </a:pPr>
            <a:r>
              <a:rPr lang="en-US" sz="2600" dirty="0"/>
              <a:t>Operationalizing 1115 Waiver</a:t>
            </a:r>
          </a:p>
          <a:p>
            <a:pPr marL="342900" indent="-342900">
              <a:lnSpc>
                <a:spcPct val="110000"/>
              </a:lnSpc>
              <a:buFont typeface="Arial" panose="020B0604020202020204" pitchFamily="34" charset="0"/>
              <a:buChar char="•"/>
            </a:pPr>
            <a:r>
              <a:rPr lang="en-US" sz="2600" dirty="0"/>
              <a:t>Upcoming Training Schedule </a:t>
            </a:r>
          </a:p>
          <a:p>
            <a:pPr marL="342900" indent="-342900">
              <a:lnSpc>
                <a:spcPct val="110000"/>
              </a:lnSpc>
              <a:buFont typeface="Arial" panose="020B0604020202020204" pitchFamily="34" charset="0"/>
              <a:buChar char="•"/>
            </a:pPr>
            <a:r>
              <a:rPr lang="en-US" sz="2600" dirty="0"/>
              <a:t>Draft Medicaid MCO Children’s System Transition Requirements and Standards:  Stakeholder Feedback</a:t>
            </a:r>
          </a:p>
          <a:p>
            <a:pPr marL="342900" indent="-342900">
              <a:lnSpc>
                <a:spcPct val="110000"/>
              </a:lnSpc>
              <a:buFont typeface="Arial" panose="020B0604020202020204" pitchFamily="34" charset="0"/>
              <a:buChar char="•"/>
            </a:pPr>
            <a:r>
              <a:rPr lang="en-US" sz="2600" dirty="0"/>
              <a:t>SPA/HCBS Provider Designation </a:t>
            </a:r>
          </a:p>
          <a:p>
            <a:pPr marL="342900" indent="-342900">
              <a:lnSpc>
                <a:spcPct val="110000"/>
              </a:lnSpc>
              <a:buFont typeface="Arial" panose="020B0604020202020204" pitchFamily="34" charset="0"/>
              <a:buChar char="•"/>
            </a:pPr>
            <a:r>
              <a:rPr lang="en-US" sz="2600" dirty="0"/>
              <a:t>Update of State Agency Regulations</a:t>
            </a:r>
          </a:p>
          <a:p>
            <a:pPr marL="342900" indent="-342900">
              <a:lnSpc>
                <a:spcPct val="110000"/>
              </a:lnSpc>
              <a:buFont typeface="Arial" panose="020B0604020202020204" pitchFamily="34" charset="0"/>
              <a:buChar char="•"/>
            </a:pPr>
            <a:r>
              <a:rPr lang="en-US" sz="2600" dirty="0"/>
              <a:t>Children's Health Home </a:t>
            </a:r>
          </a:p>
          <a:p>
            <a:pPr marL="342900" indent="-342900">
              <a:lnSpc>
                <a:spcPct val="110000"/>
              </a:lnSpc>
              <a:buFont typeface="Arial" panose="020B0604020202020204" pitchFamily="34" charset="0"/>
              <a:buChar char="•"/>
            </a:pPr>
            <a:endParaRPr lang="en-US" sz="2400" dirty="0"/>
          </a:p>
          <a:p>
            <a:pPr marL="342900" indent="-342900">
              <a:lnSpc>
                <a:spcPct val="110000"/>
              </a:lnSpc>
              <a:buFont typeface="Arial" panose="020B0604020202020204" pitchFamily="34" charset="0"/>
              <a:buChar char="•"/>
            </a:pPr>
            <a:endParaRPr lang="en-US" sz="2400" dirty="0"/>
          </a:p>
          <a:p>
            <a:pPr marL="342900" indent="-342900">
              <a:lnSpc>
                <a:spcPct val="110000"/>
              </a:lnSpc>
              <a:buFont typeface="Arial" panose="020B0604020202020204" pitchFamily="34" charset="0"/>
              <a:buChar char="•"/>
            </a:pPr>
            <a:endParaRPr lang="en-US" sz="2400" dirty="0"/>
          </a:p>
          <a:p>
            <a:pPr marL="342900" indent="-342900">
              <a:lnSpc>
                <a:spcPct val="110000"/>
              </a:lnSpc>
              <a:buFont typeface="Arial" panose="020B0604020202020204" pitchFamily="34" charset="0"/>
              <a:buChar char="•"/>
            </a:pPr>
            <a:endParaRPr lang="en-US" dirty="0"/>
          </a:p>
          <a:p>
            <a:pPr marL="342900" indent="-342900">
              <a:lnSpc>
                <a:spcPct val="110000"/>
              </a:lnSpc>
              <a:buFont typeface="Arial" panose="020B0604020202020204" pitchFamily="34" charset="0"/>
              <a:buChar char="•"/>
            </a:pPr>
            <a:endParaRPr lang="en-US" dirty="0"/>
          </a:p>
          <a:p>
            <a:pPr marL="342900" indent="-342900">
              <a:lnSpc>
                <a:spcPct val="110000"/>
              </a:lnSpc>
              <a:buFont typeface="Arial" panose="020B0604020202020204" pitchFamily="34" charset="0"/>
              <a:buChar char="•"/>
            </a:pPr>
            <a:endParaRPr lang="en-US" dirty="0"/>
          </a:p>
        </p:txBody>
      </p:sp>
    </p:spTree>
    <p:extLst>
      <p:ext uri="{BB962C8B-B14F-4D97-AF65-F5344CB8AC3E}">
        <p14:creationId xmlns:p14="http://schemas.microsoft.com/office/powerpoint/2010/main" val="3415926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a:t>June 22, 2017</a:t>
            </a:r>
          </a:p>
        </p:txBody>
      </p:sp>
      <p:sp>
        <p:nvSpPr>
          <p:cNvPr id="6" name="Text Placeholder 5"/>
          <p:cNvSpPr>
            <a:spLocks noGrp="1"/>
          </p:cNvSpPr>
          <p:nvPr>
            <p:ph type="body" sz="quarter" idx="11"/>
          </p:nvPr>
        </p:nvSpPr>
        <p:spPr>
          <a:xfrm>
            <a:off x="10289249" y="225912"/>
            <a:ext cx="1919898" cy="236312"/>
          </a:xfrm>
        </p:spPr>
        <p:txBody>
          <a:bodyPr/>
          <a:lstStyle/>
          <a:p>
            <a:r>
              <a:rPr lang="en-US" dirty="0"/>
              <a:t>20</a:t>
            </a:r>
          </a:p>
        </p:txBody>
      </p:sp>
      <p:sp>
        <p:nvSpPr>
          <p:cNvPr id="7" name="Text Placeholder 6"/>
          <p:cNvSpPr>
            <a:spLocks noGrp="1"/>
          </p:cNvSpPr>
          <p:nvPr>
            <p:ph type="body" sz="quarter" idx="12"/>
          </p:nvPr>
        </p:nvSpPr>
        <p:spPr>
          <a:xfrm>
            <a:off x="552450" y="707851"/>
            <a:ext cx="11023600" cy="514350"/>
          </a:xfrm>
        </p:spPr>
        <p:txBody>
          <a:bodyPr/>
          <a:lstStyle/>
          <a:p>
            <a:r>
              <a:rPr lang="en-US" sz="2800" dirty="0"/>
              <a:t>Monthly Outreach and Enrollment Trends as of May 2017</a:t>
            </a:r>
          </a:p>
        </p:txBody>
      </p:sp>
      <p:graphicFrame>
        <p:nvGraphicFramePr>
          <p:cNvPr id="9" name="Table 8"/>
          <p:cNvGraphicFramePr>
            <a:graphicFrameLocks noGrp="1"/>
          </p:cNvGraphicFramePr>
          <p:nvPr>
            <p:extLst>
              <p:ext uri="{D42A27DB-BD31-4B8C-83A1-F6EECF244321}">
                <p14:modId xmlns:p14="http://schemas.microsoft.com/office/powerpoint/2010/main" val="1513366836"/>
              </p:ext>
            </p:extLst>
          </p:nvPr>
        </p:nvGraphicFramePr>
        <p:xfrm>
          <a:off x="552450" y="1384300"/>
          <a:ext cx="9917429" cy="2445123"/>
        </p:xfrm>
        <a:graphic>
          <a:graphicData uri="http://schemas.openxmlformats.org/drawingml/2006/table">
            <a:tbl>
              <a:tblPr>
                <a:tableStyleId>{5C22544A-7EE6-4342-B048-85BDC9FD1C3A}</a:tableStyleId>
              </a:tblPr>
              <a:tblGrid>
                <a:gridCol w="1398666">
                  <a:extLst>
                    <a:ext uri="{9D8B030D-6E8A-4147-A177-3AD203B41FA5}">
                      <a16:colId xmlns="" xmlns:a16="http://schemas.microsoft.com/office/drawing/2014/main" val="2821370215"/>
                    </a:ext>
                  </a:extLst>
                </a:gridCol>
                <a:gridCol w="1465307">
                  <a:extLst>
                    <a:ext uri="{9D8B030D-6E8A-4147-A177-3AD203B41FA5}">
                      <a16:colId xmlns="" xmlns:a16="http://schemas.microsoft.com/office/drawing/2014/main" val="129981807"/>
                    </a:ext>
                  </a:extLst>
                </a:gridCol>
                <a:gridCol w="1282445">
                  <a:extLst>
                    <a:ext uri="{9D8B030D-6E8A-4147-A177-3AD203B41FA5}">
                      <a16:colId xmlns="" xmlns:a16="http://schemas.microsoft.com/office/drawing/2014/main" val="1277427338"/>
                    </a:ext>
                  </a:extLst>
                </a:gridCol>
                <a:gridCol w="1434454">
                  <a:extLst>
                    <a:ext uri="{9D8B030D-6E8A-4147-A177-3AD203B41FA5}">
                      <a16:colId xmlns="" xmlns:a16="http://schemas.microsoft.com/office/drawing/2014/main" val="536233506"/>
                    </a:ext>
                  </a:extLst>
                </a:gridCol>
                <a:gridCol w="1130437">
                  <a:extLst>
                    <a:ext uri="{9D8B030D-6E8A-4147-A177-3AD203B41FA5}">
                      <a16:colId xmlns="" xmlns:a16="http://schemas.microsoft.com/office/drawing/2014/main" val="4196773474"/>
                    </a:ext>
                  </a:extLst>
                </a:gridCol>
                <a:gridCol w="1603060">
                  <a:extLst>
                    <a:ext uri="{9D8B030D-6E8A-4147-A177-3AD203B41FA5}">
                      <a16:colId xmlns="" xmlns:a16="http://schemas.microsoft.com/office/drawing/2014/main" val="759323417"/>
                    </a:ext>
                  </a:extLst>
                </a:gridCol>
                <a:gridCol w="1603060">
                  <a:extLst>
                    <a:ext uri="{9D8B030D-6E8A-4147-A177-3AD203B41FA5}">
                      <a16:colId xmlns="" xmlns:a16="http://schemas.microsoft.com/office/drawing/2014/main" val="1301290229"/>
                    </a:ext>
                  </a:extLst>
                </a:gridCol>
              </a:tblGrid>
              <a:tr h="427052">
                <a:tc rowSpan="2">
                  <a:txBody>
                    <a:bodyPr/>
                    <a:lstStyle/>
                    <a:p>
                      <a:pPr algn="ctr" fontAlgn="ctr"/>
                      <a:r>
                        <a:rPr lang="en-US" sz="2000" b="1" i="0" u="none" strike="noStrike" dirty="0">
                          <a:effectLst/>
                          <a:latin typeface="Arial" panose="020B0604020202020204" pitchFamily="34" charset="0"/>
                          <a:cs typeface="Arial" panose="020B0604020202020204" pitchFamily="34" charset="0"/>
                        </a:rPr>
                        <a:t>As</a:t>
                      </a:r>
                      <a:r>
                        <a:rPr lang="en-US" sz="2000" b="1" i="0" u="none" strike="noStrike" baseline="0" dirty="0">
                          <a:effectLst/>
                          <a:latin typeface="Arial" panose="020B0604020202020204" pitchFamily="34" charset="0"/>
                          <a:cs typeface="Arial" panose="020B0604020202020204" pitchFamily="34" charset="0"/>
                        </a:rPr>
                        <a:t> of May 2017</a:t>
                      </a:r>
                      <a:endParaRPr lang="en-US" sz="2000" b="1" i="0" u="none" strike="noStrike" dirty="0">
                        <a:effectLst/>
                        <a:latin typeface="Arial" panose="020B0604020202020204" pitchFamily="34" charset="0"/>
                        <a:cs typeface="Arial" panose="020B0604020202020204" pitchFamily="34" charset="0"/>
                      </a:endParaRPr>
                    </a:p>
                  </a:txBody>
                  <a:tcPr marL="7620" marR="7620" marT="7620" marB="0" anchor="ctr">
                    <a:solidFill>
                      <a:srgbClr val="92D050"/>
                    </a:solidFill>
                  </a:tcPr>
                </a:tc>
                <a:tc>
                  <a:txBody>
                    <a:bodyPr/>
                    <a:lstStyle/>
                    <a:p>
                      <a:pPr algn="ctr" fontAlgn="b"/>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b">
                    <a:solidFill>
                      <a:srgbClr val="92D050"/>
                    </a:solid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2000" b="1" u="none" strike="noStrike" kern="1200" dirty="0">
                          <a:solidFill>
                            <a:schemeClr val="dk1"/>
                          </a:solidFill>
                          <a:effectLst/>
                          <a:latin typeface="Arial" panose="020B0604020202020204" pitchFamily="34" charset="0"/>
                          <a:ea typeface="+mn-ea"/>
                          <a:cs typeface="Arial" panose="020B0604020202020204" pitchFamily="34" charset="0"/>
                        </a:rPr>
                        <a:t>1st Quarter  </a:t>
                      </a:r>
                      <a:endParaRPr lang="en-US" sz="20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7620" marR="7620" marT="7620" marB="0" anchor="b">
                    <a:solidFill>
                      <a:srgbClr val="92D050"/>
                    </a:solidFill>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2000" b="1" u="none" strike="noStrike" kern="1200" dirty="0">
                          <a:solidFill>
                            <a:schemeClr val="dk1"/>
                          </a:solidFill>
                          <a:effectLst/>
                          <a:latin typeface="Arial" panose="020B0604020202020204" pitchFamily="34" charset="0"/>
                          <a:ea typeface="+mn-ea"/>
                          <a:cs typeface="Arial" panose="020B0604020202020204" pitchFamily="34" charset="0"/>
                        </a:rPr>
                        <a:t>2nd Quarter  </a:t>
                      </a:r>
                      <a:endParaRPr lang="en-US" sz="2000" b="1" i="0" u="none" strike="noStrike" dirty="0">
                        <a:effectLst/>
                        <a:latin typeface="Arial" panose="020B0604020202020204" pitchFamily="34" charset="0"/>
                        <a:cs typeface="Arial" panose="020B0604020202020204" pitchFamily="34" charset="0"/>
                      </a:endParaRPr>
                    </a:p>
                  </a:txBody>
                  <a:tcPr marL="7620" marR="7620" marT="7620" marB="0" anchor="b">
                    <a:solidFill>
                      <a:srgbClr val="92D050"/>
                    </a:solidFill>
                  </a:tcPr>
                </a:tc>
                <a:tc hMerge="1">
                  <a:txBody>
                    <a:bodyPr/>
                    <a:lstStyle/>
                    <a:p>
                      <a:pPr algn="l" fontAlgn="b"/>
                      <a:endParaRPr lang="en-US" sz="2000" b="1" i="0" u="none" strike="noStrike" dirty="0">
                        <a:effectLst/>
                        <a:latin typeface="+mj-lt"/>
                      </a:endParaRPr>
                    </a:p>
                  </a:txBody>
                  <a:tcPr marL="7620" marR="7620" marT="7620" marB="0" anchor="b">
                    <a:solidFill>
                      <a:srgbClr val="92D050"/>
                    </a:solidFill>
                  </a:tcPr>
                </a:tc>
                <a:extLst>
                  <a:ext uri="{0D108BD9-81ED-4DB2-BD59-A6C34878D82A}">
                    <a16:rowId xmlns="" xmlns:a16="http://schemas.microsoft.com/office/drawing/2014/main" val="2364177538"/>
                  </a:ext>
                </a:extLst>
              </a:tr>
              <a:tr h="427052">
                <a:tc vMerge="1">
                  <a:txBody>
                    <a:bodyPr/>
                    <a:lstStyle/>
                    <a:p>
                      <a:endParaRPr lang="en-US"/>
                    </a:p>
                  </a:txBody>
                  <a:tcPr/>
                </a:tc>
                <a:tc>
                  <a:txBody>
                    <a:bodyPr/>
                    <a:lstStyle/>
                    <a:p>
                      <a:pPr algn="ctr" fontAlgn="ctr"/>
                      <a:r>
                        <a:rPr lang="en-US" sz="2000" b="1" u="none" strike="noStrike" dirty="0">
                          <a:effectLst/>
                          <a:latin typeface="Arial" panose="020B0604020202020204" pitchFamily="34" charset="0"/>
                          <a:cs typeface="Arial" panose="020B0604020202020204" pitchFamily="34" charset="0"/>
                        </a:rPr>
                        <a:t>December</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rgbClr val="92D050"/>
                    </a:solidFill>
                  </a:tcPr>
                </a:tc>
                <a:tc>
                  <a:txBody>
                    <a:bodyPr/>
                    <a:lstStyle/>
                    <a:p>
                      <a:pPr algn="ctr" fontAlgn="ctr"/>
                      <a:r>
                        <a:rPr lang="en-US" sz="2000" b="1" u="none" strike="noStrike" dirty="0">
                          <a:effectLst/>
                          <a:latin typeface="Arial" panose="020B0604020202020204" pitchFamily="34" charset="0"/>
                          <a:cs typeface="Arial" panose="020B0604020202020204" pitchFamily="34" charset="0"/>
                        </a:rPr>
                        <a:t>January </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rgbClr val="92D050"/>
                    </a:solidFill>
                  </a:tcPr>
                </a:tc>
                <a:tc>
                  <a:txBody>
                    <a:bodyPr/>
                    <a:lstStyle/>
                    <a:p>
                      <a:pPr algn="ctr" fontAlgn="ctr"/>
                      <a:r>
                        <a:rPr lang="en-US" sz="2000" b="1" u="none" strike="noStrike" dirty="0">
                          <a:effectLst/>
                          <a:latin typeface="Arial" panose="020B0604020202020204" pitchFamily="34" charset="0"/>
                          <a:cs typeface="Arial" panose="020B0604020202020204" pitchFamily="34" charset="0"/>
                        </a:rPr>
                        <a:t>February </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rgbClr val="92D050"/>
                    </a:solidFill>
                  </a:tcPr>
                </a:tc>
                <a:tc>
                  <a:txBody>
                    <a:bodyPr/>
                    <a:lstStyle/>
                    <a:p>
                      <a:pPr algn="ctr" fontAlgn="ctr"/>
                      <a:r>
                        <a:rPr lang="en-US" sz="2000" b="1" u="none" strike="noStrike" dirty="0">
                          <a:effectLst/>
                          <a:latin typeface="Arial" panose="020B0604020202020204" pitchFamily="34" charset="0"/>
                          <a:cs typeface="Arial" panose="020B0604020202020204" pitchFamily="34" charset="0"/>
                        </a:rPr>
                        <a:t>March</a:t>
                      </a:r>
                      <a:endParaRPr lang="en-US" sz="20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solidFill>
                      <a:srgbClr val="92D050"/>
                    </a:solidFill>
                  </a:tcPr>
                </a:tc>
                <a:tc>
                  <a:txBody>
                    <a:bodyPr/>
                    <a:lstStyle/>
                    <a:p>
                      <a:pPr algn="ctr" fontAlgn="b"/>
                      <a:r>
                        <a:rPr lang="en-US" sz="2000" b="1" i="0" u="none" strike="noStrike" dirty="0">
                          <a:effectLst/>
                          <a:latin typeface="Arial" panose="020B0604020202020204" pitchFamily="34" charset="0"/>
                          <a:cs typeface="Arial" panose="020B0604020202020204" pitchFamily="34" charset="0"/>
                        </a:rPr>
                        <a:t>April</a:t>
                      </a:r>
                    </a:p>
                  </a:txBody>
                  <a:tcPr marL="7620" marR="7620" marT="7620" marB="0" anchor="ctr">
                    <a:solidFill>
                      <a:srgbClr val="92D050"/>
                    </a:solidFill>
                  </a:tcPr>
                </a:tc>
                <a:tc>
                  <a:txBody>
                    <a:bodyPr/>
                    <a:lstStyle/>
                    <a:p>
                      <a:pPr algn="ctr" fontAlgn="b"/>
                      <a:r>
                        <a:rPr lang="en-US" sz="2000" b="1" i="0" u="none" strike="noStrike" dirty="0">
                          <a:effectLst/>
                          <a:latin typeface="Arial" panose="020B0604020202020204" pitchFamily="34" charset="0"/>
                          <a:cs typeface="Arial" panose="020B0604020202020204" pitchFamily="34" charset="0"/>
                        </a:rPr>
                        <a:t>May</a:t>
                      </a:r>
                    </a:p>
                  </a:txBody>
                  <a:tcPr marL="7620" marR="7620" marT="7620" marB="0" anchor="ctr">
                    <a:solidFill>
                      <a:srgbClr val="92D050"/>
                    </a:solidFill>
                  </a:tcPr>
                </a:tc>
                <a:extLst>
                  <a:ext uri="{0D108BD9-81ED-4DB2-BD59-A6C34878D82A}">
                    <a16:rowId xmlns="" xmlns:a16="http://schemas.microsoft.com/office/drawing/2014/main" val="340461849"/>
                  </a:ext>
                </a:extLst>
              </a:tr>
              <a:tr h="701325">
                <a:tc>
                  <a:txBody>
                    <a:bodyPr/>
                    <a:lstStyle/>
                    <a:p>
                      <a:pPr algn="ctr" fontAlgn="ctr"/>
                      <a:endParaRPr lang="en-US" sz="2000" b="0" u="none" strike="noStrike" dirty="0">
                        <a:effectLst/>
                        <a:latin typeface="Arial" panose="020B0604020202020204" pitchFamily="34" charset="0"/>
                        <a:cs typeface="Arial" panose="020B0604020202020204" pitchFamily="34" charset="0"/>
                      </a:endParaRPr>
                    </a:p>
                    <a:p>
                      <a:pPr algn="ctr" fontAlgn="ctr"/>
                      <a:r>
                        <a:rPr lang="en-US" sz="2000" b="0" u="none" strike="noStrike" dirty="0">
                          <a:effectLst/>
                          <a:latin typeface="Arial" panose="020B0604020202020204" pitchFamily="34" charset="0"/>
                          <a:cs typeface="Arial" panose="020B0604020202020204" pitchFamily="34" charset="0"/>
                        </a:rPr>
                        <a:t>Outreach </a:t>
                      </a:r>
                      <a:endParaRPr lang="en-US" sz="2000" b="0" i="0" u="none" strike="noStrike" dirty="0">
                        <a:solidFill>
                          <a:srgbClr val="2F75B5"/>
                        </a:solidFill>
                        <a:effectLst/>
                        <a:latin typeface="Arial" panose="020B0604020202020204" pitchFamily="34" charset="0"/>
                        <a:cs typeface="Arial" panose="020B0604020202020204" pitchFamily="34" charset="0"/>
                      </a:endParaRPr>
                    </a:p>
                  </a:txBody>
                  <a:tcPr marL="7620" marR="7620" marT="7620" marB="0" anchor="ctr">
                    <a:solidFill>
                      <a:srgbClr val="F2B800"/>
                    </a:solidFill>
                  </a:tcPr>
                </a:tc>
                <a:tc>
                  <a:txBody>
                    <a:bodyPr/>
                    <a:lstStyle/>
                    <a:p>
                      <a:pPr algn="r" fontAlgn="b"/>
                      <a:r>
                        <a:rPr lang="en-US" sz="2000" b="0" u="none" strike="noStrike" dirty="0">
                          <a:effectLst/>
                          <a:latin typeface="Arial" panose="020B0604020202020204" pitchFamily="34" charset="0"/>
                          <a:cs typeface="Arial" panose="020B0604020202020204" pitchFamily="34" charset="0"/>
                        </a:rPr>
                        <a:t>3,718</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6907" marR="6907" marT="6907" marB="0" anchor="b">
                    <a:solidFill>
                      <a:srgbClr val="F2B800"/>
                    </a:solidFill>
                  </a:tcPr>
                </a:tc>
                <a:tc>
                  <a:txBody>
                    <a:bodyPr/>
                    <a:lstStyle/>
                    <a:p>
                      <a:pPr algn="r" fontAlgn="b"/>
                      <a:r>
                        <a:rPr lang="en-US" sz="2000" b="0" u="none" strike="noStrike" dirty="0">
                          <a:effectLst/>
                          <a:latin typeface="Arial" panose="020B0604020202020204" pitchFamily="34" charset="0"/>
                          <a:cs typeface="Arial" panose="020B0604020202020204" pitchFamily="34" charset="0"/>
                        </a:rPr>
                        <a:t>4,187</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6907" marR="6907" marT="6907" marB="0" anchor="b">
                    <a:solidFill>
                      <a:srgbClr val="F2B800"/>
                    </a:solidFill>
                  </a:tcPr>
                </a:tc>
                <a:tc>
                  <a:txBody>
                    <a:bodyPr/>
                    <a:lstStyle/>
                    <a:p>
                      <a:pPr algn="r" fontAlgn="b"/>
                      <a:r>
                        <a:rPr lang="en-US" sz="2000" b="0" u="none" strike="noStrike" dirty="0">
                          <a:effectLst/>
                          <a:latin typeface="Arial" panose="020B0604020202020204" pitchFamily="34" charset="0"/>
                          <a:cs typeface="Arial" panose="020B0604020202020204" pitchFamily="34" charset="0"/>
                        </a:rPr>
                        <a:t>4,585</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6907" marR="6907" marT="6907" marB="0" anchor="b">
                    <a:solidFill>
                      <a:srgbClr val="F2B800"/>
                    </a:solidFill>
                  </a:tcPr>
                </a:tc>
                <a:tc>
                  <a:txBody>
                    <a:bodyPr/>
                    <a:lstStyle/>
                    <a:p>
                      <a:pPr algn="r" fontAlgn="b"/>
                      <a:r>
                        <a:rPr lang="en-US" sz="2000" b="0" u="none" strike="noStrike" dirty="0">
                          <a:effectLst/>
                          <a:latin typeface="Arial" panose="020B0604020202020204" pitchFamily="34" charset="0"/>
                          <a:cs typeface="Arial" panose="020B0604020202020204" pitchFamily="34" charset="0"/>
                        </a:rPr>
                        <a:t>3,595</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6907" marR="6907" marT="6907" marB="0" anchor="b">
                    <a:solidFill>
                      <a:srgbClr val="F2B800"/>
                    </a:solidFill>
                  </a:tcPr>
                </a:tc>
                <a:tc>
                  <a:txBody>
                    <a:bodyPr/>
                    <a:lstStyle/>
                    <a:p>
                      <a:pPr algn="r" fontAlgn="b"/>
                      <a:r>
                        <a:rPr lang="en-US" sz="2000" b="0" u="none" strike="noStrike" dirty="0">
                          <a:effectLst/>
                          <a:latin typeface="Arial" panose="020B0604020202020204" pitchFamily="34" charset="0"/>
                          <a:cs typeface="Arial" panose="020B0604020202020204" pitchFamily="34" charset="0"/>
                        </a:rPr>
                        <a:t>3,494</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6907" marR="6907" marT="6907" marB="0" anchor="b">
                    <a:solidFill>
                      <a:srgbClr val="F2B800"/>
                    </a:solidFill>
                  </a:tcPr>
                </a:tc>
                <a:tc>
                  <a:txBody>
                    <a:bodyPr/>
                    <a:lstStyle/>
                    <a:p>
                      <a:pPr algn="r" fontAlgn="b"/>
                      <a:r>
                        <a:rPr lang="en-US" sz="2000" b="0" i="0" u="none" strike="noStrike" dirty="0">
                          <a:solidFill>
                            <a:srgbClr val="000000"/>
                          </a:solidFill>
                          <a:effectLst/>
                          <a:latin typeface="Arial" panose="020B0604020202020204" pitchFamily="34" charset="0"/>
                          <a:cs typeface="Arial" panose="020B0604020202020204" pitchFamily="34" charset="0"/>
                        </a:rPr>
                        <a:t>3,068</a:t>
                      </a:r>
                    </a:p>
                  </a:txBody>
                  <a:tcPr marL="6907" marR="6907" marT="6907" marB="0" anchor="b">
                    <a:solidFill>
                      <a:srgbClr val="F2B800"/>
                    </a:solidFill>
                  </a:tcPr>
                </a:tc>
                <a:extLst>
                  <a:ext uri="{0D108BD9-81ED-4DB2-BD59-A6C34878D82A}">
                    <a16:rowId xmlns="" xmlns:a16="http://schemas.microsoft.com/office/drawing/2014/main" val="3716784006"/>
                  </a:ext>
                </a:extLst>
              </a:tr>
              <a:tr h="889694">
                <a:tc>
                  <a:txBody>
                    <a:bodyPr/>
                    <a:lstStyle/>
                    <a:p>
                      <a:pPr algn="ctr" fontAlgn="ctr"/>
                      <a:r>
                        <a:rPr lang="en-US" sz="2000" b="0" u="none" strike="noStrike" dirty="0">
                          <a:effectLst/>
                          <a:latin typeface="Arial" panose="020B0604020202020204" pitchFamily="34" charset="0"/>
                          <a:cs typeface="Arial" panose="020B0604020202020204" pitchFamily="34" charset="0"/>
                        </a:rPr>
                        <a:t>Enrollment </a:t>
                      </a:r>
                      <a:endParaRPr lang="en-US" sz="2000" b="0" i="0" u="none" strike="noStrike" dirty="0">
                        <a:solidFill>
                          <a:srgbClr val="2F75B5"/>
                        </a:solidFill>
                        <a:effectLst/>
                        <a:latin typeface="Arial" panose="020B0604020202020204" pitchFamily="34" charset="0"/>
                        <a:cs typeface="Arial" panose="020B0604020202020204" pitchFamily="34" charset="0"/>
                      </a:endParaRPr>
                    </a:p>
                  </a:txBody>
                  <a:tcPr marL="7620" marR="7620" marT="7620" marB="0" anchor="ctr">
                    <a:solidFill>
                      <a:srgbClr val="F2B800"/>
                    </a:solidFill>
                  </a:tcPr>
                </a:tc>
                <a:tc>
                  <a:txBody>
                    <a:bodyPr/>
                    <a:lstStyle/>
                    <a:p>
                      <a:pPr algn="r" fontAlgn="b"/>
                      <a:r>
                        <a:rPr lang="en-US" sz="2000" b="0" u="none" strike="noStrike" dirty="0">
                          <a:effectLst/>
                          <a:latin typeface="Arial" panose="020B0604020202020204" pitchFamily="34" charset="0"/>
                          <a:cs typeface="Arial" panose="020B0604020202020204" pitchFamily="34" charset="0"/>
                        </a:rPr>
                        <a:t>2,779</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6907" marR="6907" marT="6907" marB="0" anchor="b">
                    <a:solidFill>
                      <a:srgbClr val="F2B800"/>
                    </a:solidFill>
                  </a:tcPr>
                </a:tc>
                <a:tc>
                  <a:txBody>
                    <a:bodyPr/>
                    <a:lstStyle/>
                    <a:p>
                      <a:pPr algn="r" fontAlgn="b"/>
                      <a:r>
                        <a:rPr lang="en-US" sz="2000" b="0" u="none" strike="noStrike" dirty="0">
                          <a:effectLst/>
                          <a:latin typeface="Arial" panose="020B0604020202020204" pitchFamily="34" charset="0"/>
                          <a:cs typeface="Arial" panose="020B0604020202020204" pitchFamily="34" charset="0"/>
                        </a:rPr>
                        <a:t>4,412</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6907" marR="6907" marT="6907" marB="0" anchor="b">
                    <a:solidFill>
                      <a:srgbClr val="F2B800"/>
                    </a:solidFill>
                  </a:tcPr>
                </a:tc>
                <a:tc>
                  <a:txBody>
                    <a:bodyPr/>
                    <a:lstStyle/>
                    <a:p>
                      <a:pPr algn="r" fontAlgn="b"/>
                      <a:r>
                        <a:rPr lang="en-US" sz="2000" b="0" u="none" strike="noStrike" dirty="0">
                          <a:effectLst/>
                          <a:latin typeface="Arial" panose="020B0604020202020204" pitchFamily="34" charset="0"/>
                          <a:cs typeface="Arial" panose="020B0604020202020204" pitchFamily="34" charset="0"/>
                        </a:rPr>
                        <a:t>6,039</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6907" marR="6907" marT="6907" marB="0" anchor="b">
                    <a:solidFill>
                      <a:srgbClr val="F2B800"/>
                    </a:solidFill>
                  </a:tcPr>
                </a:tc>
                <a:tc>
                  <a:txBody>
                    <a:bodyPr/>
                    <a:lstStyle/>
                    <a:p>
                      <a:pPr algn="r" fontAlgn="b"/>
                      <a:r>
                        <a:rPr lang="en-US" sz="2000" b="0" u="none" strike="noStrike" dirty="0">
                          <a:effectLst/>
                          <a:latin typeface="Arial" panose="020B0604020202020204" pitchFamily="34" charset="0"/>
                          <a:cs typeface="Arial" panose="020B0604020202020204" pitchFamily="34" charset="0"/>
                        </a:rPr>
                        <a:t>7,658</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6907" marR="6907" marT="6907" marB="0" anchor="b">
                    <a:solidFill>
                      <a:srgbClr val="F2B800"/>
                    </a:solidFill>
                  </a:tcPr>
                </a:tc>
                <a:tc>
                  <a:txBody>
                    <a:bodyPr/>
                    <a:lstStyle/>
                    <a:p>
                      <a:pPr algn="r" fontAlgn="b"/>
                      <a:r>
                        <a:rPr lang="en-US" sz="2000" b="0" u="none" strike="noStrike" dirty="0">
                          <a:effectLst/>
                          <a:latin typeface="Arial" panose="020B0604020202020204" pitchFamily="34" charset="0"/>
                          <a:cs typeface="Arial" panose="020B0604020202020204" pitchFamily="34" charset="0"/>
                        </a:rPr>
                        <a:t>8,218</a:t>
                      </a:r>
                      <a:endParaRPr lang="en-US" sz="2000" b="0" i="0" u="none" strike="noStrike" dirty="0">
                        <a:solidFill>
                          <a:srgbClr val="000000"/>
                        </a:solidFill>
                        <a:effectLst/>
                        <a:latin typeface="Arial" panose="020B0604020202020204" pitchFamily="34" charset="0"/>
                        <a:cs typeface="Arial" panose="020B0604020202020204" pitchFamily="34" charset="0"/>
                      </a:endParaRPr>
                    </a:p>
                  </a:txBody>
                  <a:tcPr marL="6907" marR="6907" marT="6907" marB="0" anchor="b">
                    <a:solidFill>
                      <a:srgbClr val="F2B800"/>
                    </a:solidFill>
                  </a:tcPr>
                </a:tc>
                <a:tc>
                  <a:txBody>
                    <a:bodyPr/>
                    <a:lstStyle/>
                    <a:p>
                      <a:pPr algn="r" fontAlgn="b"/>
                      <a:r>
                        <a:rPr lang="en-US" sz="2000" b="0" i="0" u="none" strike="noStrike" dirty="0">
                          <a:solidFill>
                            <a:srgbClr val="000000"/>
                          </a:solidFill>
                          <a:effectLst/>
                          <a:latin typeface="Arial" panose="020B0604020202020204" pitchFamily="34" charset="0"/>
                          <a:cs typeface="Arial" panose="020B0604020202020204" pitchFamily="34" charset="0"/>
                        </a:rPr>
                        <a:t>9,631</a:t>
                      </a:r>
                    </a:p>
                  </a:txBody>
                  <a:tcPr marL="6907" marR="6907" marT="6907" marB="0" anchor="b">
                    <a:solidFill>
                      <a:srgbClr val="F2B800"/>
                    </a:solidFill>
                  </a:tcPr>
                </a:tc>
                <a:extLst>
                  <a:ext uri="{0D108BD9-81ED-4DB2-BD59-A6C34878D82A}">
                    <a16:rowId xmlns="" xmlns:a16="http://schemas.microsoft.com/office/drawing/2014/main" val="1916495510"/>
                  </a:ext>
                </a:extLst>
              </a:tr>
            </a:tbl>
          </a:graphicData>
        </a:graphic>
      </p:graphicFrame>
      <p:sp>
        <p:nvSpPr>
          <p:cNvPr id="10" name="TextBox 9"/>
          <p:cNvSpPr txBox="1"/>
          <p:nvPr/>
        </p:nvSpPr>
        <p:spPr>
          <a:xfrm>
            <a:off x="552450" y="4408300"/>
            <a:ext cx="10696748" cy="1015663"/>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Outreach: Child/legal representative working with a care manager, consent to enroll has not been signed </a:t>
            </a:r>
          </a:p>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Enrollment: Consent has been signed, child is enrolled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3384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a:t>June 22, 2017</a:t>
            </a:r>
          </a:p>
        </p:txBody>
      </p:sp>
      <p:sp>
        <p:nvSpPr>
          <p:cNvPr id="6" name="Text Placeholder 5"/>
          <p:cNvSpPr>
            <a:spLocks noGrp="1"/>
          </p:cNvSpPr>
          <p:nvPr>
            <p:ph type="body" sz="quarter" idx="11"/>
          </p:nvPr>
        </p:nvSpPr>
        <p:spPr>
          <a:xfrm>
            <a:off x="10272102" y="273753"/>
            <a:ext cx="1919898" cy="236312"/>
          </a:xfrm>
        </p:spPr>
        <p:txBody>
          <a:bodyPr/>
          <a:lstStyle/>
          <a:p>
            <a:r>
              <a:rPr lang="en-US" dirty="0"/>
              <a:t>21</a:t>
            </a:r>
          </a:p>
        </p:txBody>
      </p:sp>
      <p:sp>
        <p:nvSpPr>
          <p:cNvPr id="7" name="Text Placeholder 6"/>
          <p:cNvSpPr>
            <a:spLocks noGrp="1"/>
          </p:cNvSpPr>
          <p:nvPr>
            <p:ph type="body" sz="quarter" idx="12"/>
          </p:nvPr>
        </p:nvSpPr>
        <p:spPr>
          <a:xfrm>
            <a:off x="624350" y="581833"/>
            <a:ext cx="11023600" cy="514350"/>
          </a:xfrm>
        </p:spPr>
        <p:txBody>
          <a:bodyPr/>
          <a:lstStyle/>
          <a:p>
            <a:r>
              <a:rPr lang="en-US" sz="3200" dirty="0"/>
              <a:t>Monthly Health Home Outreach Trends as of May 2017</a:t>
            </a:r>
          </a:p>
        </p:txBody>
      </p:sp>
      <p:graphicFrame>
        <p:nvGraphicFramePr>
          <p:cNvPr id="9" name="Table 8"/>
          <p:cNvGraphicFramePr>
            <a:graphicFrameLocks noGrp="1"/>
          </p:cNvGraphicFramePr>
          <p:nvPr>
            <p:extLst>
              <p:ext uri="{D42A27DB-BD31-4B8C-83A1-F6EECF244321}">
                <p14:modId xmlns:p14="http://schemas.microsoft.com/office/powerpoint/2010/main" val="1861721354"/>
              </p:ext>
            </p:extLst>
          </p:nvPr>
        </p:nvGraphicFramePr>
        <p:xfrm>
          <a:off x="1005839" y="1396770"/>
          <a:ext cx="9526384" cy="4669578"/>
        </p:xfrm>
        <a:graphic>
          <a:graphicData uri="http://schemas.openxmlformats.org/drawingml/2006/table">
            <a:tbl>
              <a:tblPr>
                <a:tableStyleId>{775DCB02-9BB8-47FD-8907-85C794F793BA}</a:tableStyleId>
              </a:tblPr>
              <a:tblGrid>
                <a:gridCol w="3960490">
                  <a:extLst>
                    <a:ext uri="{9D8B030D-6E8A-4147-A177-3AD203B41FA5}">
                      <a16:colId xmlns="" xmlns:a16="http://schemas.microsoft.com/office/drawing/2014/main" val="3508870796"/>
                    </a:ext>
                  </a:extLst>
                </a:gridCol>
                <a:gridCol w="1082182">
                  <a:extLst>
                    <a:ext uri="{9D8B030D-6E8A-4147-A177-3AD203B41FA5}">
                      <a16:colId xmlns="" xmlns:a16="http://schemas.microsoft.com/office/drawing/2014/main" val="731641837"/>
                    </a:ext>
                  </a:extLst>
                </a:gridCol>
                <a:gridCol w="826393">
                  <a:extLst>
                    <a:ext uri="{9D8B030D-6E8A-4147-A177-3AD203B41FA5}">
                      <a16:colId xmlns="" xmlns:a16="http://schemas.microsoft.com/office/drawing/2014/main" val="477930169"/>
                    </a:ext>
                  </a:extLst>
                </a:gridCol>
                <a:gridCol w="924774">
                  <a:extLst>
                    <a:ext uri="{9D8B030D-6E8A-4147-A177-3AD203B41FA5}">
                      <a16:colId xmlns="" xmlns:a16="http://schemas.microsoft.com/office/drawing/2014/main" val="2412214269"/>
                    </a:ext>
                  </a:extLst>
                </a:gridCol>
                <a:gridCol w="924774">
                  <a:extLst>
                    <a:ext uri="{9D8B030D-6E8A-4147-A177-3AD203B41FA5}">
                      <a16:colId xmlns="" xmlns:a16="http://schemas.microsoft.com/office/drawing/2014/main" val="2587402441"/>
                    </a:ext>
                  </a:extLst>
                </a:gridCol>
                <a:gridCol w="924774">
                  <a:extLst>
                    <a:ext uri="{9D8B030D-6E8A-4147-A177-3AD203B41FA5}">
                      <a16:colId xmlns="" xmlns:a16="http://schemas.microsoft.com/office/drawing/2014/main" val="3370171663"/>
                    </a:ext>
                  </a:extLst>
                </a:gridCol>
                <a:gridCol w="882997">
                  <a:extLst>
                    <a:ext uri="{9D8B030D-6E8A-4147-A177-3AD203B41FA5}">
                      <a16:colId xmlns="" xmlns:a16="http://schemas.microsoft.com/office/drawing/2014/main" val="784228768"/>
                    </a:ext>
                  </a:extLst>
                </a:gridCol>
              </a:tblGrid>
              <a:tr h="259421">
                <a:tc>
                  <a:txBody>
                    <a:bodyPr/>
                    <a:lstStyle/>
                    <a:p>
                      <a:pPr algn="l" fontAlgn="b"/>
                      <a:r>
                        <a:rPr lang="en-US" sz="1500" b="0" u="none" strike="noStrike" dirty="0">
                          <a:effectLst/>
                        </a:rPr>
                        <a:t>HH NAME</a:t>
                      </a:r>
                      <a:endParaRPr lang="en-US" sz="1500" b="0"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gridSpan="5">
                  <a:txBody>
                    <a:bodyPr/>
                    <a:lstStyle/>
                    <a:p>
                      <a:pPr algn="ctr" fontAlgn="b"/>
                      <a:r>
                        <a:rPr lang="en-US" sz="1500" b="0" u="none" strike="noStrike">
                          <a:effectLst/>
                        </a:rPr>
                        <a:t>HHSC Outreach</a:t>
                      </a:r>
                      <a:endParaRPr lang="en-US" sz="1500" b="0" i="0" u="none" strike="noStrike">
                        <a:solidFill>
                          <a:srgbClr val="000000"/>
                        </a:solidFill>
                        <a:effectLst/>
                        <a:latin typeface="Arial" panose="020B0604020202020204" pitchFamily="34" charset="0"/>
                      </a:endParaRPr>
                    </a:p>
                  </a:txBody>
                  <a:tcPr marL="6907" marR="6907" marT="6907" marB="0" anchor="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500" b="0" i="0" u="none" strike="noStrike">
                        <a:solidFill>
                          <a:srgbClr val="000000"/>
                        </a:solidFill>
                        <a:effectLst/>
                        <a:latin typeface="Arial" panose="020B0604020202020204" pitchFamily="34" charset="0"/>
                      </a:endParaRPr>
                    </a:p>
                  </a:txBody>
                  <a:tcPr marL="6907" marR="6907" marT="6907" marB="0" anchor="b">
                    <a:solidFill>
                      <a:srgbClr val="92D050"/>
                    </a:solidFill>
                  </a:tcPr>
                </a:tc>
                <a:extLst>
                  <a:ext uri="{0D108BD9-81ED-4DB2-BD59-A6C34878D82A}">
                    <a16:rowId xmlns="" xmlns:a16="http://schemas.microsoft.com/office/drawing/2014/main" val="476650509"/>
                  </a:ext>
                </a:extLst>
              </a:tr>
              <a:tr h="259421">
                <a:tc>
                  <a:txBody>
                    <a:bodyPr/>
                    <a:lstStyle/>
                    <a:p>
                      <a:pPr algn="l" fontAlgn="b"/>
                      <a:r>
                        <a:rPr lang="en-US" sz="1500" b="0" u="none" strike="noStrike" dirty="0">
                          <a:effectLst/>
                        </a:rPr>
                        <a:t> As of May 2017</a:t>
                      </a:r>
                      <a:endParaRPr lang="en-US" sz="1500" b="0" i="0" u="none" strike="noStrike" dirty="0">
                        <a:solidFill>
                          <a:srgbClr val="000000"/>
                        </a:solidFill>
                        <a:effectLst/>
                        <a:latin typeface="Calibri" panose="020F0502020204030204" pitchFamily="34" charset="0"/>
                      </a:endParaRPr>
                    </a:p>
                  </a:txBody>
                  <a:tcPr marL="6907" marR="6907" marT="6907" marB="0" anchor="b">
                    <a:solidFill>
                      <a:srgbClr val="92D050"/>
                    </a:solidFill>
                  </a:tcPr>
                </a:tc>
                <a:tc>
                  <a:txBody>
                    <a:bodyPr/>
                    <a:lstStyle/>
                    <a:p>
                      <a:pPr algn="ctr" fontAlgn="b"/>
                      <a:r>
                        <a:rPr lang="en-US" sz="1500" b="0" u="none" strike="noStrike" dirty="0">
                          <a:effectLst/>
                        </a:rPr>
                        <a:t>12/2016</a:t>
                      </a:r>
                      <a:endParaRPr lang="en-US" sz="1500" b="0"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a:txBody>
                    <a:bodyPr/>
                    <a:lstStyle/>
                    <a:p>
                      <a:pPr algn="ctr" fontAlgn="b"/>
                      <a:r>
                        <a:rPr lang="en-US" sz="1500" b="0" u="none" strike="noStrike" dirty="0">
                          <a:effectLst/>
                        </a:rPr>
                        <a:t>1/2017</a:t>
                      </a:r>
                      <a:endParaRPr lang="en-US" sz="1500" b="0"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a:txBody>
                    <a:bodyPr/>
                    <a:lstStyle/>
                    <a:p>
                      <a:pPr algn="ctr" fontAlgn="b"/>
                      <a:r>
                        <a:rPr lang="en-US" sz="1500" b="0" u="none" strike="noStrike" dirty="0">
                          <a:effectLst/>
                        </a:rPr>
                        <a:t>2/2017</a:t>
                      </a:r>
                      <a:endParaRPr lang="en-US" sz="1500" b="0"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a:txBody>
                    <a:bodyPr/>
                    <a:lstStyle/>
                    <a:p>
                      <a:pPr algn="ctr" fontAlgn="b"/>
                      <a:r>
                        <a:rPr lang="en-US" sz="1500" b="0" u="none" strike="noStrike" dirty="0">
                          <a:effectLst/>
                        </a:rPr>
                        <a:t>3/2017</a:t>
                      </a:r>
                      <a:endParaRPr lang="en-US" sz="1500" b="0"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a:txBody>
                    <a:bodyPr/>
                    <a:lstStyle/>
                    <a:p>
                      <a:pPr algn="ctr" fontAlgn="b"/>
                      <a:r>
                        <a:rPr lang="en-US" sz="1500" b="0" u="none" strike="noStrike" dirty="0">
                          <a:effectLst/>
                          <a:latin typeface="+mn-lt"/>
                        </a:rPr>
                        <a:t>4/2017</a:t>
                      </a:r>
                      <a:endParaRPr lang="en-US" sz="1500" b="0" i="0" u="none" strike="noStrike" dirty="0">
                        <a:solidFill>
                          <a:srgbClr val="000000"/>
                        </a:solidFill>
                        <a:effectLst/>
                        <a:latin typeface="+mn-lt"/>
                      </a:endParaRPr>
                    </a:p>
                  </a:txBody>
                  <a:tcPr marL="6907" marR="6907" marT="6907" marB="0" anchor="b">
                    <a:solidFill>
                      <a:srgbClr val="92D050"/>
                    </a:solidFill>
                  </a:tcPr>
                </a:tc>
                <a:tc>
                  <a:txBody>
                    <a:bodyPr/>
                    <a:lstStyle/>
                    <a:p>
                      <a:pPr algn="ctr" fontAlgn="b"/>
                      <a:r>
                        <a:rPr lang="en-US" sz="1500" b="0" i="0" u="none" strike="noStrike" dirty="0">
                          <a:solidFill>
                            <a:srgbClr val="000000"/>
                          </a:solidFill>
                          <a:effectLst/>
                          <a:latin typeface="+mn-lt"/>
                        </a:rPr>
                        <a:t>5/2017</a:t>
                      </a:r>
                    </a:p>
                  </a:txBody>
                  <a:tcPr marL="6907" marR="6907" marT="6907" marB="0" anchor="b">
                    <a:solidFill>
                      <a:srgbClr val="92D050"/>
                    </a:solidFill>
                  </a:tcPr>
                </a:tc>
                <a:extLst>
                  <a:ext uri="{0D108BD9-81ED-4DB2-BD59-A6C34878D82A}">
                    <a16:rowId xmlns="" xmlns:a16="http://schemas.microsoft.com/office/drawing/2014/main" val="4096362622"/>
                  </a:ext>
                </a:extLst>
              </a:tr>
              <a:tr h="259421">
                <a:tc>
                  <a:txBody>
                    <a:bodyPr/>
                    <a:lstStyle/>
                    <a:p>
                      <a:pPr algn="l" fontAlgn="b"/>
                      <a:r>
                        <a:rPr lang="en-US" sz="1500" b="0" u="none" strike="noStrike">
                          <a:effectLst/>
                        </a:rPr>
                        <a:t>ADIRONDACK HEALTH INSTITUTE INC</a:t>
                      </a:r>
                      <a:endParaRPr lang="en-US" sz="1500" b="0"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25</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30</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40</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28</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25</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i="0" u="none" strike="noStrike" dirty="0">
                          <a:solidFill>
                            <a:schemeClr val="tx1"/>
                          </a:solidFill>
                          <a:effectLst/>
                          <a:latin typeface="+mn-lt"/>
                        </a:rPr>
                        <a:t>21</a:t>
                      </a:r>
                    </a:p>
                  </a:txBody>
                  <a:tcPr marL="6907" marR="6907" marT="6907" marB="0" anchor="b"/>
                </a:tc>
                <a:extLst>
                  <a:ext uri="{0D108BD9-81ED-4DB2-BD59-A6C34878D82A}">
                    <a16:rowId xmlns="" xmlns:a16="http://schemas.microsoft.com/office/drawing/2014/main" val="2885850556"/>
                  </a:ext>
                </a:extLst>
              </a:tr>
              <a:tr h="259421">
                <a:tc>
                  <a:txBody>
                    <a:bodyPr/>
                    <a:lstStyle/>
                    <a:p>
                      <a:pPr algn="l" fontAlgn="b"/>
                      <a:r>
                        <a:rPr lang="en-US" sz="1500" b="0" u="none" strike="noStrike">
                          <a:effectLst/>
                        </a:rPr>
                        <a:t>CATHOLIC CHARITIES MH</a:t>
                      </a:r>
                      <a:endParaRPr lang="en-US" sz="1500" b="0"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7</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114</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125</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168</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131</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i="0" u="none" strike="noStrike" dirty="0">
                          <a:solidFill>
                            <a:schemeClr val="tx1"/>
                          </a:solidFill>
                          <a:effectLst/>
                          <a:latin typeface="+mn-lt"/>
                        </a:rPr>
                        <a:t>146</a:t>
                      </a:r>
                    </a:p>
                  </a:txBody>
                  <a:tcPr marL="6907" marR="6907" marT="6907" marB="0" anchor="b"/>
                </a:tc>
                <a:extLst>
                  <a:ext uri="{0D108BD9-81ED-4DB2-BD59-A6C34878D82A}">
                    <a16:rowId xmlns="" xmlns:a16="http://schemas.microsoft.com/office/drawing/2014/main" val="2530899097"/>
                  </a:ext>
                </a:extLst>
              </a:tr>
              <a:tr h="259421">
                <a:tc>
                  <a:txBody>
                    <a:bodyPr/>
                    <a:lstStyle/>
                    <a:p>
                      <a:pPr algn="l" fontAlgn="b"/>
                      <a:r>
                        <a:rPr lang="en-US" sz="1500" b="0" u="none" strike="noStrike">
                          <a:effectLst/>
                        </a:rPr>
                        <a:t>CHHUNY LLC</a:t>
                      </a:r>
                      <a:endParaRPr lang="en-US" sz="1500" b="0"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587</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862</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1,030</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1,057</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1,002</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i="0" u="none" strike="noStrike" dirty="0">
                          <a:solidFill>
                            <a:schemeClr val="tx1"/>
                          </a:solidFill>
                          <a:effectLst/>
                          <a:latin typeface="+mn-lt"/>
                        </a:rPr>
                        <a:t>859</a:t>
                      </a:r>
                    </a:p>
                  </a:txBody>
                  <a:tcPr marL="6907" marR="6907" marT="6907" marB="0" anchor="b"/>
                </a:tc>
                <a:extLst>
                  <a:ext uri="{0D108BD9-81ED-4DB2-BD59-A6C34878D82A}">
                    <a16:rowId xmlns="" xmlns:a16="http://schemas.microsoft.com/office/drawing/2014/main" val="2703203607"/>
                  </a:ext>
                </a:extLst>
              </a:tr>
              <a:tr h="259421">
                <a:tc>
                  <a:txBody>
                    <a:bodyPr/>
                    <a:lstStyle/>
                    <a:p>
                      <a:pPr algn="l" fontAlgn="b"/>
                      <a:r>
                        <a:rPr lang="en-US" sz="1500" b="0" u="none" strike="noStrike">
                          <a:effectLst/>
                        </a:rPr>
                        <a:t>CHILDREN'S HEALTH HOME OF WNY</a:t>
                      </a:r>
                      <a:endParaRPr lang="en-US" sz="1500" b="0"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0</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0</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27</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46</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57</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i="0" u="none" strike="noStrike" dirty="0">
                          <a:solidFill>
                            <a:schemeClr val="tx1"/>
                          </a:solidFill>
                          <a:effectLst/>
                          <a:latin typeface="+mn-lt"/>
                        </a:rPr>
                        <a:t>60</a:t>
                      </a:r>
                    </a:p>
                  </a:txBody>
                  <a:tcPr marL="6907" marR="6907" marT="6907" marB="0" anchor="b"/>
                </a:tc>
                <a:extLst>
                  <a:ext uri="{0D108BD9-81ED-4DB2-BD59-A6C34878D82A}">
                    <a16:rowId xmlns="" xmlns:a16="http://schemas.microsoft.com/office/drawing/2014/main" val="2972144120"/>
                  </a:ext>
                </a:extLst>
              </a:tr>
              <a:tr h="259421">
                <a:tc>
                  <a:txBody>
                    <a:bodyPr/>
                    <a:lstStyle/>
                    <a:p>
                      <a:pPr algn="l" fontAlgn="b"/>
                      <a:r>
                        <a:rPr lang="en-US" sz="1500" b="0" u="none" strike="noStrike" dirty="0">
                          <a:effectLst/>
                        </a:rPr>
                        <a:t>CNYHHN INC</a:t>
                      </a:r>
                      <a:endParaRPr lang="en-US" sz="1500" b="0" i="0" u="none" strike="noStrike" dirty="0">
                        <a:solidFill>
                          <a:srgbClr val="000000"/>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29</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22</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16</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26</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39</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i="0" u="none" strike="noStrike" dirty="0">
                          <a:solidFill>
                            <a:schemeClr val="tx1"/>
                          </a:solidFill>
                          <a:effectLst/>
                          <a:latin typeface="+mn-lt"/>
                        </a:rPr>
                        <a:t>87</a:t>
                      </a:r>
                    </a:p>
                  </a:txBody>
                  <a:tcPr marL="6907" marR="6907" marT="6907" marB="0" anchor="b"/>
                </a:tc>
                <a:extLst>
                  <a:ext uri="{0D108BD9-81ED-4DB2-BD59-A6C34878D82A}">
                    <a16:rowId xmlns="" xmlns:a16="http://schemas.microsoft.com/office/drawing/2014/main" val="1105953797"/>
                  </a:ext>
                </a:extLst>
              </a:tr>
              <a:tr h="259421">
                <a:tc>
                  <a:txBody>
                    <a:bodyPr/>
                    <a:lstStyle/>
                    <a:p>
                      <a:pPr algn="l" fontAlgn="b"/>
                      <a:r>
                        <a:rPr lang="en-US" sz="1500" b="0" u="none" strike="noStrike">
                          <a:effectLst/>
                        </a:rPr>
                        <a:t>COMMUNITY CARE MANAGEMENT PART</a:t>
                      </a:r>
                      <a:endParaRPr lang="en-US" sz="1500" b="0"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44</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32</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34</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dirty="0">
                          <a:effectLst/>
                        </a:rPr>
                        <a:t>34</a:t>
                      </a:r>
                      <a:endParaRPr lang="en-US" sz="1500" b="0" i="0" u="none" strike="noStrike" dirty="0">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45</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i="0" u="none" strike="noStrike" dirty="0">
                          <a:solidFill>
                            <a:schemeClr val="tx1"/>
                          </a:solidFill>
                          <a:effectLst/>
                          <a:latin typeface="+mn-lt"/>
                        </a:rPr>
                        <a:t>36</a:t>
                      </a:r>
                    </a:p>
                  </a:txBody>
                  <a:tcPr marL="6907" marR="6907" marT="6907" marB="0" anchor="b"/>
                </a:tc>
                <a:extLst>
                  <a:ext uri="{0D108BD9-81ED-4DB2-BD59-A6C34878D82A}">
                    <a16:rowId xmlns="" xmlns:a16="http://schemas.microsoft.com/office/drawing/2014/main" val="974775580"/>
                  </a:ext>
                </a:extLst>
              </a:tr>
              <a:tr h="259421">
                <a:tc>
                  <a:txBody>
                    <a:bodyPr/>
                    <a:lstStyle/>
                    <a:p>
                      <a:pPr algn="l" fontAlgn="b"/>
                      <a:r>
                        <a:rPr lang="en-US" sz="1500" b="0" u="none" strike="noStrike">
                          <a:effectLst/>
                        </a:rPr>
                        <a:t>COORDINATED BEHAVIORAL CARE IN</a:t>
                      </a:r>
                      <a:endParaRPr lang="en-US" sz="1500" b="0"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329</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387</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478</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345</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324</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i="0" u="none" strike="noStrike" dirty="0">
                          <a:solidFill>
                            <a:schemeClr val="tx1"/>
                          </a:solidFill>
                          <a:effectLst/>
                          <a:latin typeface="+mn-lt"/>
                        </a:rPr>
                        <a:t>242</a:t>
                      </a:r>
                    </a:p>
                  </a:txBody>
                  <a:tcPr marL="6907" marR="6907" marT="6907" marB="0" anchor="b"/>
                </a:tc>
                <a:extLst>
                  <a:ext uri="{0D108BD9-81ED-4DB2-BD59-A6C34878D82A}">
                    <a16:rowId xmlns="" xmlns:a16="http://schemas.microsoft.com/office/drawing/2014/main" val="2794148077"/>
                  </a:ext>
                </a:extLst>
              </a:tr>
              <a:tr h="259421">
                <a:tc>
                  <a:txBody>
                    <a:bodyPr/>
                    <a:lstStyle/>
                    <a:p>
                      <a:pPr algn="l" fontAlgn="b"/>
                      <a:r>
                        <a:rPr lang="en-US" sz="1500" b="0" u="none" strike="noStrike">
                          <a:effectLst/>
                        </a:rPr>
                        <a:t>GREATER ROCHESTER HLTH HOME NE</a:t>
                      </a:r>
                      <a:endParaRPr lang="en-US" sz="1500" b="0"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15</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19</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20</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25</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24</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i="0" u="none" strike="noStrike" dirty="0">
                          <a:solidFill>
                            <a:schemeClr val="tx1"/>
                          </a:solidFill>
                          <a:effectLst/>
                          <a:latin typeface="+mn-lt"/>
                        </a:rPr>
                        <a:t>23</a:t>
                      </a:r>
                    </a:p>
                  </a:txBody>
                  <a:tcPr marL="6907" marR="6907" marT="6907" marB="0" anchor="b"/>
                </a:tc>
                <a:extLst>
                  <a:ext uri="{0D108BD9-81ED-4DB2-BD59-A6C34878D82A}">
                    <a16:rowId xmlns="" xmlns:a16="http://schemas.microsoft.com/office/drawing/2014/main" val="107557278"/>
                  </a:ext>
                </a:extLst>
              </a:tr>
              <a:tr h="259421">
                <a:tc>
                  <a:txBody>
                    <a:bodyPr/>
                    <a:lstStyle/>
                    <a:p>
                      <a:pPr algn="l" fontAlgn="b"/>
                      <a:r>
                        <a:rPr lang="en-US" sz="1500" b="0" u="none" strike="noStrike">
                          <a:effectLst/>
                        </a:rPr>
                        <a:t>HUDSON RIVER HEALTHCARE INC</a:t>
                      </a:r>
                      <a:endParaRPr lang="en-US" sz="1500" b="0"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90</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116</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148</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93</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92</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i="0" u="none" strike="noStrike" dirty="0">
                          <a:solidFill>
                            <a:schemeClr val="tx1"/>
                          </a:solidFill>
                          <a:effectLst/>
                          <a:latin typeface="+mn-lt"/>
                        </a:rPr>
                        <a:t>107</a:t>
                      </a:r>
                    </a:p>
                  </a:txBody>
                  <a:tcPr marL="6907" marR="6907" marT="6907" marB="0" anchor="b"/>
                </a:tc>
                <a:extLst>
                  <a:ext uri="{0D108BD9-81ED-4DB2-BD59-A6C34878D82A}">
                    <a16:rowId xmlns="" xmlns:a16="http://schemas.microsoft.com/office/drawing/2014/main" val="2317166372"/>
                  </a:ext>
                </a:extLst>
              </a:tr>
              <a:tr h="259421">
                <a:tc>
                  <a:txBody>
                    <a:bodyPr/>
                    <a:lstStyle/>
                    <a:p>
                      <a:pPr algn="l" fontAlgn="b"/>
                      <a:r>
                        <a:rPr lang="en-US" sz="1500" b="0" u="none" strike="noStrike">
                          <a:effectLst/>
                        </a:rPr>
                        <a:t>INSTITUTE FOR FAMILY HLTH</a:t>
                      </a:r>
                      <a:endParaRPr lang="en-US" sz="1500" b="0"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136</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5</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13</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25</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59</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i="0" u="none" strike="noStrike" dirty="0">
                          <a:solidFill>
                            <a:schemeClr val="tx1"/>
                          </a:solidFill>
                          <a:effectLst/>
                          <a:latin typeface="+mn-lt"/>
                        </a:rPr>
                        <a:t>58</a:t>
                      </a:r>
                    </a:p>
                  </a:txBody>
                  <a:tcPr marL="6907" marR="6907" marT="6907" marB="0" anchor="b"/>
                </a:tc>
                <a:extLst>
                  <a:ext uri="{0D108BD9-81ED-4DB2-BD59-A6C34878D82A}">
                    <a16:rowId xmlns="" xmlns:a16="http://schemas.microsoft.com/office/drawing/2014/main" val="950373164"/>
                  </a:ext>
                </a:extLst>
              </a:tr>
              <a:tr h="259421">
                <a:tc>
                  <a:txBody>
                    <a:bodyPr/>
                    <a:lstStyle/>
                    <a:p>
                      <a:pPr algn="l" fontAlgn="b"/>
                      <a:r>
                        <a:rPr lang="en-US" sz="1500" b="0" u="none" strike="noStrike">
                          <a:effectLst/>
                        </a:rPr>
                        <a:t>MONTEFIORE MEDICAL CENTER</a:t>
                      </a:r>
                      <a:endParaRPr lang="en-US" sz="1500" b="0"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15</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18</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10</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28</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32</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i="0" u="none" strike="noStrike" dirty="0">
                          <a:solidFill>
                            <a:schemeClr val="tx1"/>
                          </a:solidFill>
                          <a:effectLst/>
                          <a:latin typeface="+mn-lt"/>
                        </a:rPr>
                        <a:t>25</a:t>
                      </a:r>
                    </a:p>
                  </a:txBody>
                  <a:tcPr marL="6907" marR="6907" marT="6907" marB="0" anchor="b"/>
                </a:tc>
                <a:extLst>
                  <a:ext uri="{0D108BD9-81ED-4DB2-BD59-A6C34878D82A}">
                    <a16:rowId xmlns="" xmlns:a16="http://schemas.microsoft.com/office/drawing/2014/main" val="3487148287"/>
                  </a:ext>
                </a:extLst>
              </a:tr>
              <a:tr h="259421">
                <a:tc>
                  <a:txBody>
                    <a:bodyPr/>
                    <a:lstStyle/>
                    <a:p>
                      <a:pPr algn="l" fontAlgn="b"/>
                      <a:r>
                        <a:rPr lang="en-US" sz="1500" b="0" u="none" strike="noStrike">
                          <a:effectLst/>
                        </a:rPr>
                        <a:t>MOUNT SINAI HLTH HM SER CHILDR</a:t>
                      </a:r>
                      <a:endParaRPr lang="en-US" sz="1500" b="0"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0</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0</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7</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28</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54</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i="0" u="none" strike="noStrike" dirty="0">
                          <a:solidFill>
                            <a:schemeClr val="tx1"/>
                          </a:solidFill>
                          <a:effectLst/>
                          <a:latin typeface="+mn-lt"/>
                        </a:rPr>
                        <a:t>61</a:t>
                      </a:r>
                    </a:p>
                  </a:txBody>
                  <a:tcPr marL="6907" marR="6907" marT="6907" marB="0" anchor="b"/>
                </a:tc>
                <a:extLst>
                  <a:ext uri="{0D108BD9-81ED-4DB2-BD59-A6C34878D82A}">
                    <a16:rowId xmlns="" xmlns:a16="http://schemas.microsoft.com/office/drawing/2014/main" val="436741170"/>
                  </a:ext>
                </a:extLst>
              </a:tr>
              <a:tr h="259421">
                <a:tc>
                  <a:txBody>
                    <a:bodyPr/>
                    <a:lstStyle/>
                    <a:p>
                      <a:pPr algn="l" fontAlgn="b"/>
                      <a:r>
                        <a:rPr lang="sv-SE" sz="1500" b="0" u="none" strike="noStrike">
                          <a:effectLst/>
                        </a:rPr>
                        <a:t>NIAGARA FALLS MEM MED CTR</a:t>
                      </a:r>
                      <a:endParaRPr lang="sv-SE" sz="1500" b="0"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144</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115</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31</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25</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121</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i="0" u="none" strike="noStrike" dirty="0">
                          <a:solidFill>
                            <a:schemeClr val="tx1"/>
                          </a:solidFill>
                          <a:effectLst/>
                          <a:latin typeface="+mn-lt"/>
                        </a:rPr>
                        <a:t>111</a:t>
                      </a:r>
                    </a:p>
                  </a:txBody>
                  <a:tcPr marL="6907" marR="6907" marT="6907" marB="0" anchor="b"/>
                </a:tc>
                <a:extLst>
                  <a:ext uri="{0D108BD9-81ED-4DB2-BD59-A6C34878D82A}">
                    <a16:rowId xmlns="" xmlns:a16="http://schemas.microsoft.com/office/drawing/2014/main" val="1514019109"/>
                  </a:ext>
                </a:extLst>
              </a:tr>
              <a:tr h="259421">
                <a:tc>
                  <a:txBody>
                    <a:bodyPr/>
                    <a:lstStyle/>
                    <a:p>
                      <a:pPr algn="l" fontAlgn="b"/>
                      <a:r>
                        <a:rPr lang="en-US" sz="1500" b="0" u="none" strike="noStrike">
                          <a:effectLst/>
                        </a:rPr>
                        <a:t>ST MARYS HEALTHCARE</a:t>
                      </a:r>
                      <a:endParaRPr lang="en-US" sz="1500" b="0"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4</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12</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6</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8</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6</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i="0" u="none" strike="noStrike" dirty="0">
                          <a:solidFill>
                            <a:schemeClr val="tx1"/>
                          </a:solidFill>
                          <a:effectLst/>
                          <a:latin typeface="+mn-lt"/>
                        </a:rPr>
                        <a:t>7</a:t>
                      </a:r>
                    </a:p>
                  </a:txBody>
                  <a:tcPr marL="6907" marR="6907" marT="6907" marB="0" anchor="b"/>
                </a:tc>
                <a:extLst>
                  <a:ext uri="{0D108BD9-81ED-4DB2-BD59-A6C34878D82A}">
                    <a16:rowId xmlns="" xmlns:a16="http://schemas.microsoft.com/office/drawing/2014/main" val="1010781320"/>
                  </a:ext>
                </a:extLst>
              </a:tr>
              <a:tr h="259421">
                <a:tc>
                  <a:txBody>
                    <a:bodyPr/>
                    <a:lstStyle/>
                    <a:p>
                      <a:pPr algn="l" fontAlgn="b"/>
                      <a:r>
                        <a:rPr lang="en-US" sz="1500" b="0" u="none" strike="noStrike">
                          <a:effectLst/>
                        </a:rPr>
                        <a:t>THE COLLABORATIVE FOR CHILDREN</a:t>
                      </a:r>
                      <a:endParaRPr lang="en-US" sz="1500" b="0"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2,293</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2,455</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2,600</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1,659</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u="none" strike="noStrike">
                          <a:effectLst/>
                        </a:rPr>
                        <a:t>1,483</a:t>
                      </a:r>
                      <a:endParaRPr lang="en-US" sz="1500" b="0"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500" b="0" i="0" u="none" strike="noStrike" dirty="0">
                          <a:solidFill>
                            <a:schemeClr val="tx1"/>
                          </a:solidFill>
                          <a:effectLst/>
                          <a:latin typeface="+mn-lt"/>
                        </a:rPr>
                        <a:t>1,225</a:t>
                      </a:r>
                    </a:p>
                  </a:txBody>
                  <a:tcPr marL="6907" marR="6907" marT="6907" marB="0" anchor="b"/>
                </a:tc>
                <a:extLst>
                  <a:ext uri="{0D108BD9-81ED-4DB2-BD59-A6C34878D82A}">
                    <a16:rowId xmlns="" xmlns:a16="http://schemas.microsoft.com/office/drawing/2014/main" val="2962195826"/>
                  </a:ext>
                </a:extLst>
              </a:tr>
              <a:tr h="259421">
                <a:tc>
                  <a:txBody>
                    <a:bodyPr/>
                    <a:lstStyle/>
                    <a:p>
                      <a:pPr algn="l" fontAlgn="b"/>
                      <a:r>
                        <a:rPr lang="en-US" sz="1500" b="0" u="none" strike="noStrike" dirty="0">
                          <a:effectLst/>
                        </a:rPr>
                        <a:t>Totals</a:t>
                      </a:r>
                      <a:endParaRPr lang="en-US" sz="1500" b="0"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a:txBody>
                    <a:bodyPr/>
                    <a:lstStyle/>
                    <a:p>
                      <a:pPr algn="r" fontAlgn="b"/>
                      <a:r>
                        <a:rPr lang="en-US" sz="1500" b="0" u="none" strike="noStrike" dirty="0">
                          <a:effectLst/>
                        </a:rPr>
                        <a:t>3,718</a:t>
                      </a:r>
                      <a:endParaRPr lang="en-US" sz="1500" b="0"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a:txBody>
                    <a:bodyPr/>
                    <a:lstStyle/>
                    <a:p>
                      <a:pPr algn="r" fontAlgn="b"/>
                      <a:r>
                        <a:rPr lang="en-US" sz="1500" b="0" u="none" strike="noStrike" dirty="0">
                          <a:effectLst/>
                        </a:rPr>
                        <a:t>4,187</a:t>
                      </a:r>
                      <a:endParaRPr lang="en-US" sz="1500" b="0"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a:txBody>
                    <a:bodyPr/>
                    <a:lstStyle/>
                    <a:p>
                      <a:pPr algn="r" fontAlgn="b"/>
                      <a:r>
                        <a:rPr lang="en-US" sz="1500" b="0" u="none" strike="noStrike" dirty="0">
                          <a:effectLst/>
                        </a:rPr>
                        <a:t>4,585</a:t>
                      </a:r>
                      <a:endParaRPr lang="en-US" sz="1500" b="0"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a:txBody>
                    <a:bodyPr/>
                    <a:lstStyle/>
                    <a:p>
                      <a:pPr algn="r" fontAlgn="b"/>
                      <a:r>
                        <a:rPr lang="en-US" sz="1500" b="0" u="none" strike="noStrike" dirty="0">
                          <a:effectLst/>
                        </a:rPr>
                        <a:t>3,595</a:t>
                      </a:r>
                      <a:endParaRPr lang="en-US" sz="1500" b="0"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a:txBody>
                    <a:bodyPr/>
                    <a:lstStyle/>
                    <a:p>
                      <a:pPr algn="r" fontAlgn="b"/>
                      <a:r>
                        <a:rPr lang="en-US" sz="1500" b="0" u="none" strike="noStrike" dirty="0">
                          <a:effectLst/>
                        </a:rPr>
                        <a:t>3,494</a:t>
                      </a:r>
                      <a:endParaRPr lang="en-US" sz="1500" b="0"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a:txBody>
                    <a:bodyPr/>
                    <a:lstStyle/>
                    <a:p>
                      <a:pPr algn="r" fontAlgn="b"/>
                      <a:r>
                        <a:rPr lang="en-US" sz="1500" b="0" i="0" u="none" strike="noStrike" dirty="0">
                          <a:solidFill>
                            <a:srgbClr val="000000"/>
                          </a:solidFill>
                          <a:effectLst/>
                          <a:latin typeface="+mn-lt"/>
                        </a:rPr>
                        <a:t>3,068</a:t>
                      </a:r>
                    </a:p>
                  </a:txBody>
                  <a:tcPr marL="6907" marR="6907" marT="6907" marB="0" anchor="b">
                    <a:solidFill>
                      <a:srgbClr val="92D050"/>
                    </a:solidFill>
                  </a:tcPr>
                </a:tc>
                <a:extLst>
                  <a:ext uri="{0D108BD9-81ED-4DB2-BD59-A6C34878D82A}">
                    <a16:rowId xmlns="" xmlns:a16="http://schemas.microsoft.com/office/drawing/2014/main" val="570710348"/>
                  </a:ext>
                </a:extLst>
              </a:tr>
            </a:tbl>
          </a:graphicData>
        </a:graphic>
      </p:graphicFrame>
      <p:sp>
        <p:nvSpPr>
          <p:cNvPr id="10" name="Rectangle 9"/>
          <p:cNvSpPr/>
          <p:nvPr/>
        </p:nvSpPr>
        <p:spPr>
          <a:xfrm>
            <a:off x="611650" y="6106576"/>
            <a:ext cx="5524500" cy="520717"/>
          </a:xfrm>
          <a:prstGeom prst="rect">
            <a:avLst/>
          </a:prstGeom>
        </p:spPr>
        <p:txBody>
          <a:bodyPr wrap="square">
            <a:spAutoFit/>
          </a:bodyPr>
          <a:lstStyle/>
          <a:p>
            <a:r>
              <a:rPr lang="en-US" sz="1400" dirty="0"/>
              <a:t>Note: </a:t>
            </a:r>
            <a:r>
              <a:rPr lang="en-US" sz="1400" dirty="0" err="1"/>
              <a:t>Northwell</a:t>
            </a:r>
            <a:r>
              <a:rPr lang="en-US" sz="1400" dirty="0"/>
              <a:t> is continuing its readiness activities to become designated to serve children</a:t>
            </a:r>
          </a:p>
        </p:txBody>
      </p:sp>
      <p:sp>
        <p:nvSpPr>
          <p:cNvPr id="11" name="TextBox 10"/>
          <p:cNvSpPr txBox="1"/>
          <p:nvPr/>
        </p:nvSpPr>
        <p:spPr>
          <a:xfrm>
            <a:off x="789708" y="1031033"/>
            <a:ext cx="9958647" cy="369332"/>
          </a:xfrm>
          <a:prstGeom prst="rect">
            <a:avLst/>
          </a:prstGeom>
          <a:noFill/>
        </p:spPr>
        <p:txBody>
          <a:bodyPr wrap="square" rtlCol="0">
            <a:spAutoFit/>
          </a:bodyPr>
          <a:lstStyle/>
          <a:p>
            <a:r>
              <a:rPr lang="en-US" dirty="0"/>
              <a:t> </a:t>
            </a:r>
            <a:r>
              <a:rPr lang="en-US" b="1" dirty="0"/>
              <a:t>* Note: Enrollment &amp; Outreach data is reported as a point-in-time reference as of May 31, 2017</a:t>
            </a:r>
            <a:endParaRPr lang="en-US" dirty="0"/>
          </a:p>
        </p:txBody>
      </p:sp>
    </p:spTree>
    <p:extLst>
      <p:ext uri="{BB962C8B-B14F-4D97-AF65-F5344CB8AC3E}">
        <p14:creationId xmlns:p14="http://schemas.microsoft.com/office/powerpoint/2010/main" val="1279133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a:t>June 22, 2017</a:t>
            </a:r>
          </a:p>
        </p:txBody>
      </p:sp>
      <p:sp>
        <p:nvSpPr>
          <p:cNvPr id="6" name="Text Placeholder 5"/>
          <p:cNvSpPr>
            <a:spLocks noGrp="1"/>
          </p:cNvSpPr>
          <p:nvPr>
            <p:ph type="body" sz="quarter" idx="11"/>
          </p:nvPr>
        </p:nvSpPr>
        <p:spPr>
          <a:xfrm>
            <a:off x="10272102" y="235142"/>
            <a:ext cx="1919898" cy="236312"/>
          </a:xfrm>
        </p:spPr>
        <p:txBody>
          <a:bodyPr/>
          <a:lstStyle/>
          <a:p>
            <a:r>
              <a:rPr lang="en-US" dirty="0"/>
              <a:t>22</a:t>
            </a:r>
          </a:p>
        </p:txBody>
      </p:sp>
      <p:sp>
        <p:nvSpPr>
          <p:cNvPr id="7" name="Text Placeholder 6"/>
          <p:cNvSpPr>
            <a:spLocks noGrp="1"/>
          </p:cNvSpPr>
          <p:nvPr>
            <p:ph type="body" sz="quarter" idx="12"/>
          </p:nvPr>
        </p:nvSpPr>
        <p:spPr>
          <a:xfrm>
            <a:off x="552450" y="633468"/>
            <a:ext cx="11023600" cy="514350"/>
          </a:xfrm>
        </p:spPr>
        <p:txBody>
          <a:bodyPr/>
          <a:lstStyle/>
          <a:p>
            <a:r>
              <a:rPr lang="en-US" sz="3200" dirty="0"/>
              <a:t>Monthly Health Home Enrollment Trends as of May 2017</a:t>
            </a:r>
          </a:p>
          <a:p>
            <a:endParaRPr lang="en-US" sz="3200" dirty="0"/>
          </a:p>
        </p:txBody>
      </p:sp>
      <p:graphicFrame>
        <p:nvGraphicFramePr>
          <p:cNvPr id="9" name="Table 8"/>
          <p:cNvGraphicFramePr>
            <a:graphicFrameLocks noGrp="1"/>
          </p:cNvGraphicFramePr>
          <p:nvPr>
            <p:extLst/>
          </p:nvPr>
        </p:nvGraphicFramePr>
        <p:xfrm>
          <a:off x="1014076" y="1637607"/>
          <a:ext cx="10100348" cy="4657113"/>
        </p:xfrm>
        <a:graphic>
          <a:graphicData uri="http://schemas.openxmlformats.org/drawingml/2006/table">
            <a:tbl>
              <a:tblPr>
                <a:tableStyleId>{775DCB02-9BB8-47FD-8907-85C794F793BA}</a:tableStyleId>
              </a:tblPr>
              <a:tblGrid>
                <a:gridCol w="4113468">
                  <a:extLst>
                    <a:ext uri="{9D8B030D-6E8A-4147-A177-3AD203B41FA5}">
                      <a16:colId xmlns="" xmlns:a16="http://schemas.microsoft.com/office/drawing/2014/main" val="3987724910"/>
                    </a:ext>
                  </a:extLst>
                </a:gridCol>
                <a:gridCol w="1155362">
                  <a:extLst>
                    <a:ext uri="{9D8B030D-6E8A-4147-A177-3AD203B41FA5}">
                      <a16:colId xmlns="" xmlns:a16="http://schemas.microsoft.com/office/drawing/2014/main" val="3693165224"/>
                    </a:ext>
                  </a:extLst>
                </a:gridCol>
                <a:gridCol w="882278">
                  <a:extLst>
                    <a:ext uri="{9D8B030D-6E8A-4147-A177-3AD203B41FA5}">
                      <a16:colId xmlns="" xmlns:a16="http://schemas.microsoft.com/office/drawing/2014/main" val="602253405"/>
                    </a:ext>
                  </a:extLst>
                </a:gridCol>
                <a:gridCol w="987310">
                  <a:extLst>
                    <a:ext uri="{9D8B030D-6E8A-4147-A177-3AD203B41FA5}">
                      <a16:colId xmlns="" xmlns:a16="http://schemas.microsoft.com/office/drawing/2014/main" val="3799228526"/>
                    </a:ext>
                  </a:extLst>
                </a:gridCol>
                <a:gridCol w="987310">
                  <a:extLst>
                    <a:ext uri="{9D8B030D-6E8A-4147-A177-3AD203B41FA5}">
                      <a16:colId xmlns="" xmlns:a16="http://schemas.microsoft.com/office/drawing/2014/main" val="3695294442"/>
                    </a:ext>
                  </a:extLst>
                </a:gridCol>
                <a:gridCol w="987310">
                  <a:extLst>
                    <a:ext uri="{9D8B030D-6E8A-4147-A177-3AD203B41FA5}">
                      <a16:colId xmlns="" xmlns:a16="http://schemas.microsoft.com/office/drawing/2014/main" val="2067821174"/>
                    </a:ext>
                  </a:extLst>
                </a:gridCol>
                <a:gridCol w="987310">
                  <a:extLst>
                    <a:ext uri="{9D8B030D-6E8A-4147-A177-3AD203B41FA5}">
                      <a16:colId xmlns="" xmlns:a16="http://schemas.microsoft.com/office/drawing/2014/main" val="2785715751"/>
                    </a:ext>
                  </a:extLst>
                </a:gridCol>
              </a:tblGrid>
              <a:tr h="287079">
                <a:tc>
                  <a:txBody>
                    <a:bodyPr/>
                    <a:lstStyle/>
                    <a:p>
                      <a:pPr algn="l" fontAlgn="b"/>
                      <a:r>
                        <a:rPr lang="en-US" sz="1400" b="1" u="none" strike="noStrike" dirty="0">
                          <a:effectLst/>
                        </a:rPr>
                        <a:t>HH NAME</a:t>
                      </a:r>
                      <a:endParaRPr lang="en-US" sz="1400" b="1"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gridSpan="5">
                  <a:txBody>
                    <a:bodyPr/>
                    <a:lstStyle/>
                    <a:p>
                      <a:pPr algn="ctr" fontAlgn="b"/>
                      <a:r>
                        <a:rPr lang="en-US" sz="1400" b="1" u="none" strike="noStrike">
                          <a:effectLst/>
                        </a:rPr>
                        <a:t>HHSC Enrollment</a:t>
                      </a:r>
                      <a:endParaRPr lang="en-US" sz="1400" b="1" i="0" u="none" strike="noStrike">
                        <a:solidFill>
                          <a:srgbClr val="000000"/>
                        </a:solidFill>
                        <a:effectLst/>
                        <a:latin typeface="Arial" panose="020B0604020202020204" pitchFamily="34" charset="0"/>
                      </a:endParaRPr>
                    </a:p>
                  </a:txBody>
                  <a:tcPr marL="6907" marR="6907" marT="6907" marB="0" anchor="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endParaRPr lang="en-US" sz="1400" b="1" i="0" u="none" strike="noStrike">
                        <a:solidFill>
                          <a:srgbClr val="000000"/>
                        </a:solidFill>
                        <a:effectLst/>
                        <a:latin typeface="Arial" panose="020B0604020202020204" pitchFamily="34" charset="0"/>
                      </a:endParaRPr>
                    </a:p>
                  </a:txBody>
                  <a:tcPr marL="6907" marR="6907" marT="6907" marB="0" anchor="b">
                    <a:solidFill>
                      <a:srgbClr val="92D050"/>
                    </a:solidFill>
                  </a:tcPr>
                </a:tc>
                <a:extLst>
                  <a:ext uri="{0D108BD9-81ED-4DB2-BD59-A6C34878D82A}">
                    <a16:rowId xmlns="" xmlns:a16="http://schemas.microsoft.com/office/drawing/2014/main" val="4143743372"/>
                  </a:ext>
                </a:extLst>
              </a:tr>
              <a:tr h="257091">
                <a:tc>
                  <a:txBody>
                    <a:bodyPr/>
                    <a:lstStyle/>
                    <a:p>
                      <a:pPr algn="l" fontAlgn="b"/>
                      <a:r>
                        <a:rPr lang="en-US" sz="1400" b="1" u="none" strike="noStrike" dirty="0">
                          <a:effectLst/>
                        </a:rPr>
                        <a:t> May</a:t>
                      </a:r>
                      <a:r>
                        <a:rPr lang="en-US" sz="1400" b="1" u="none" strike="noStrike" baseline="0" dirty="0">
                          <a:effectLst/>
                        </a:rPr>
                        <a:t> 2017</a:t>
                      </a:r>
                      <a:r>
                        <a:rPr lang="en-US" sz="1400" b="1" u="none" strike="noStrike" dirty="0">
                          <a:effectLst/>
                        </a:rPr>
                        <a:t> </a:t>
                      </a:r>
                      <a:endParaRPr lang="en-US" sz="1400" b="1"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a:txBody>
                    <a:bodyPr/>
                    <a:lstStyle/>
                    <a:p>
                      <a:pPr algn="l" fontAlgn="b"/>
                      <a:r>
                        <a:rPr lang="en-US" sz="1400" b="1" u="none" strike="noStrike" dirty="0">
                          <a:effectLst/>
                        </a:rPr>
                        <a:t>12/2016</a:t>
                      </a:r>
                      <a:endParaRPr lang="en-US" sz="1400" b="1"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a:txBody>
                    <a:bodyPr/>
                    <a:lstStyle/>
                    <a:p>
                      <a:pPr algn="l" fontAlgn="b"/>
                      <a:r>
                        <a:rPr lang="en-US" sz="1400" b="1" u="none" strike="noStrike" dirty="0">
                          <a:effectLst/>
                        </a:rPr>
                        <a:t>1/2017</a:t>
                      </a:r>
                      <a:endParaRPr lang="en-US" sz="1400" b="1"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a:txBody>
                    <a:bodyPr/>
                    <a:lstStyle/>
                    <a:p>
                      <a:pPr algn="l" fontAlgn="b"/>
                      <a:r>
                        <a:rPr lang="en-US" sz="1400" b="1" u="none" strike="noStrike" dirty="0">
                          <a:effectLst/>
                        </a:rPr>
                        <a:t>2/2017</a:t>
                      </a:r>
                      <a:endParaRPr lang="en-US" sz="1400" b="1"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a:txBody>
                    <a:bodyPr/>
                    <a:lstStyle/>
                    <a:p>
                      <a:pPr algn="l" fontAlgn="b"/>
                      <a:r>
                        <a:rPr lang="en-US" sz="1400" b="1" u="none" strike="noStrike" dirty="0">
                          <a:effectLst/>
                        </a:rPr>
                        <a:t>3/2017</a:t>
                      </a:r>
                      <a:endParaRPr lang="en-US" sz="1400" b="1"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a:txBody>
                    <a:bodyPr/>
                    <a:lstStyle/>
                    <a:p>
                      <a:pPr algn="l" fontAlgn="b"/>
                      <a:r>
                        <a:rPr lang="en-US" sz="1400" b="1" u="none" strike="noStrike" dirty="0">
                          <a:effectLst/>
                        </a:rPr>
                        <a:t>4/2017</a:t>
                      </a:r>
                      <a:endParaRPr lang="en-US" sz="1400" b="1"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a:txBody>
                    <a:bodyPr/>
                    <a:lstStyle/>
                    <a:p>
                      <a:pPr algn="l" fontAlgn="b"/>
                      <a:r>
                        <a:rPr lang="en-US" sz="1400" b="1" i="0" u="none" strike="noStrike" dirty="0">
                          <a:solidFill>
                            <a:srgbClr val="000000"/>
                          </a:solidFill>
                          <a:effectLst/>
                          <a:latin typeface="Arial" panose="020B0604020202020204" pitchFamily="34" charset="0"/>
                        </a:rPr>
                        <a:t>5/2017</a:t>
                      </a:r>
                    </a:p>
                  </a:txBody>
                  <a:tcPr marL="6907" marR="6907" marT="6907" marB="0" anchor="b">
                    <a:solidFill>
                      <a:srgbClr val="92D050"/>
                    </a:solidFill>
                  </a:tcPr>
                </a:tc>
                <a:extLst>
                  <a:ext uri="{0D108BD9-81ED-4DB2-BD59-A6C34878D82A}">
                    <a16:rowId xmlns="" xmlns:a16="http://schemas.microsoft.com/office/drawing/2014/main" val="4059817949"/>
                  </a:ext>
                </a:extLst>
              </a:tr>
              <a:tr h="257091">
                <a:tc>
                  <a:txBody>
                    <a:bodyPr/>
                    <a:lstStyle/>
                    <a:p>
                      <a:pPr algn="l" fontAlgn="b"/>
                      <a:r>
                        <a:rPr lang="en-US" sz="1400" b="1" u="none" strike="noStrike" dirty="0">
                          <a:effectLst/>
                        </a:rPr>
                        <a:t>ADIRONDACK HEALTH INSTITUTE INC</a:t>
                      </a:r>
                      <a:endParaRPr lang="en-US" sz="1400" b="1" i="0" u="none" strike="noStrike" dirty="0">
                        <a:solidFill>
                          <a:srgbClr val="000000"/>
                        </a:solidFill>
                        <a:effectLst/>
                        <a:latin typeface="Arial" panose="020B0604020202020204" pitchFamily="34" charset="0"/>
                      </a:endParaRPr>
                    </a:p>
                  </a:txBody>
                  <a:tcPr marL="6907" marR="6907" marT="6907" marB="0" anchor="b"/>
                </a:tc>
                <a:tc>
                  <a:txBody>
                    <a:bodyPr/>
                    <a:lstStyle/>
                    <a:p>
                      <a:pPr algn="r" fontAlgn="b"/>
                      <a:r>
                        <a:rPr lang="en-US" sz="1400" b="1" u="none" strike="noStrike" dirty="0">
                          <a:effectLst/>
                        </a:rPr>
                        <a:t>139</a:t>
                      </a:r>
                      <a:endParaRPr lang="en-US" sz="1400" b="1" i="0" u="none" strike="noStrike" dirty="0">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166</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188</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216</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dirty="0">
                          <a:effectLst/>
                        </a:rPr>
                        <a:t>231</a:t>
                      </a:r>
                      <a:endParaRPr lang="en-US" sz="1400" b="1" i="0" u="none" strike="noStrike" dirty="0">
                        <a:solidFill>
                          <a:srgbClr val="D60093"/>
                        </a:solidFill>
                        <a:effectLst/>
                        <a:latin typeface="Arial" panose="020B0604020202020204" pitchFamily="34" charset="0"/>
                      </a:endParaRPr>
                    </a:p>
                  </a:txBody>
                  <a:tcPr marL="6907" marR="6907" marT="6907" marB="0" anchor="b"/>
                </a:tc>
                <a:tc>
                  <a:txBody>
                    <a:bodyPr/>
                    <a:lstStyle/>
                    <a:p>
                      <a:pPr algn="r" fontAlgn="b"/>
                      <a:r>
                        <a:rPr lang="en-US" sz="1400" b="1" i="0" u="none" strike="noStrike" dirty="0">
                          <a:solidFill>
                            <a:schemeClr val="tx1"/>
                          </a:solidFill>
                          <a:effectLst/>
                          <a:latin typeface="+mn-lt"/>
                        </a:rPr>
                        <a:t>255</a:t>
                      </a:r>
                    </a:p>
                  </a:txBody>
                  <a:tcPr marL="6907" marR="6907" marT="6907" marB="0" anchor="b"/>
                </a:tc>
                <a:extLst>
                  <a:ext uri="{0D108BD9-81ED-4DB2-BD59-A6C34878D82A}">
                    <a16:rowId xmlns="" xmlns:a16="http://schemas.microsoft.com/office/drawing/2014/main" val="2876747549"/>
                  </a:ext>
                </a:extLst>
              </a:tr>
              <a:tr h="257091">
                <a:tc>
                  <a:txBody>
                    <a:bodyPr/>
                    <a:lstStyle/>
                    <a:p>
                      <a:pPr algn="l" fontAlgn="b"/>
                      <a:r>
                        <a:rPr lang="en-US" sz="1400" b="1" u="none" strike="noStrike" dirty="0">
                          <a:effectLst/>
                        </a:rPr>
                        <a:t>CATHOLIC CHARITIES MH</a:t>
                      </a:r>
                      <a:endParaRPr lang="en-US" sz="1400" b="1" i="0" u="none" strike="noStrike" dirty="0">
                        <a:solidFill>
                          <a:srgbClr val="000000"/>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158</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221</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266</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310</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dirty="0">
                          <a:effectLst/>
                        </a:rPr>
                        <a:t>320</a:t>
                      </a:r>
                      <a:endParaRPr lang="en-US" sz="1400" b="1" i="0" u="none" strike="noStrike" dirty="0">
                        <a:solidFill>
                          <a:srgbClr val="D60093"/>
                        </a:solidFill>
                        <a:effectLst/>
                        <a:latin typeface="Arial" panose="020B0604020202020204" pitchFamily="34" charset="0"/>
                      </a:endParaRPr>
                    </a:p>
                  </a:txBody>
                  <a:tcPr marL="6907" marR="6907" marT="6907" marB="0" anchor="b"/>
                </a:tc>
                <a:tc>
                  <a:txBody>
                    <a:bodyPr/>
                    <a:lstStyle/>
                    <a:p>
                      <a:pPr algn="r" fontAlgn="b"/>
                      <a:r>
                        <a:rPr lang="en-US" sz="1400" b="1" i="0" u="none" strike="noStrike" dirty="0">
                          <a:solidFill>
                            <a:schemeClr val="tx1"/>
                          </a:solidFill>
                          <a:effectLst/>
                          <a:latin typeface="+mn-lt"/>
                        </a:rPr>
                        <a:t>344</a:t>
                      </a:r>
                    </a:p>
                  </a:txBody>
                  <a:tcPr marL="6907" marR="6907" marT="6907" marB="0" anchor="b"/>
                </a:tc>
                <a:extLst>
                  <a:ext uri="{0D108BD9-81ED-4DB2-BD59-A6C34878D82A}">
                    <a16:rowId xmlns="" xmlns:a16="http://schemas.microsoft.com/office/drawing/2014/main" val="2835138533"/>
                  </a:ext>
                </a:extLst>
              </a:tr>
              <a:tr h="257091">
                <a:tc>
                  <a:txBody>
                    <a:bodyPr/>
                    <a:lstStyle/>
                    <a:p>
                      <a:pPr algn="l" fontAlgn="b"/>
                      <a:r>
                        <a:rPr lang="en-US" sz="1400" b="1" u="none" strike="noStrike">
                          <a:effectLst/>
                        </a:rPr>
                        <a:t>CHHUNY LLC</a:t>
                      </a:r>
                      <a:endParaRPr lang="en-US" sz="1400" b="1"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934</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dirty="0">
                          <a:effectLst/>
                        </a:rPr>
                        <a:t>1,589</a:t>
                      </a:r>
                      <a:endParaRPr lang="en-US" sz="1400" b="1" i="0" u="none" strike="noStrike" dirty="0">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dirty="0">
                          <a:effectLst/>
                        </a:rPr>
                        <a:t>2,130</a:t>
                      </a:r>
                      <a:endParaRPr lang="en-US" sz="1400" b="1" i="0" u="none" strike="noStrike" dirty="0">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2,629</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dirty="0">
                          <a:effectLst/>
                        </a:rPr>
                        <a:t>2,778</a:t>
                      </a:r>
                      <a:endParaRPr lang="en-US" sz="1400" b="1" i="0" u="none" strike="noStrike" dirty="0">
                        <a:solidFill>
                          <a:srgbClr val="D60093"/>
                        </a:solidFill>
                        <a:effectLst/>
                        <a:latin typeface="Arial" panose="020B0604020202020204" pitchFamily="34" charset="0"/>
                      </a:endParaRPr>
                    </a:p>
                  </a:txBody>
                  <a:tcPr marL="6907" marR="6907" marT="6907" marB="0" anchor="b"/>
                </a:tc>
                <a:tc>
                  <a:txBody>
                    <a:bodyPr/>
                    <a:lstStyle/>
                    <a:p>
                      <a:pPr algn="r" fontAlgn="b"/>
                      <a:r>
                        <a:rPr lang="en-US" sz="1400" b="1" i="0" u="none" strike="noStrike" dirty="0">
                          <a:solidFill>
                            <a:schemeClr val="tx1"/>
                          </a:solidFill>
                          <a:effectLst/>
                          <a:latin typeface="+mn-lt"/>
                        </a:rPr>
                        <a:t>3,126</a:t>
                      </a:r>
                    </a:p>
                  </a:txBody>
                  <a:tcPr marL="6907" marR="6907" marT="6907" marB="0" anchor="b"/>
                </a:tc>
                <a:extLst>
                  <a:ext uri="{0D108BD9-81ED-4DB2-BD59-A6C34878D82A}">
                    <a16:rowId xmlns="" xmlns:a16="http://schemas.microsoft.com/office/drawing/2014/main" val="3162832550"/>
                  </a:ext>
                </a:extLst>
              </a:tr>
              <a:tr h="257091">
                <a:tc>
                  <a:txBody>
                    <a:bodyPr/>
                    <a:lstStyle/>
                    <a:p>
                      <a:pPr algn="l" fontAlgn="b"/>
                      <a:r>
                        <a:rPr lang="en-US" sz="1400" b="1" u="none" strike="noStrike">
                          <a:effectLst/>
                        </a:rPr>
                        <a:t>CHILDREN'S HEALTH HOME OF WNY</a:t>
                      </a:r>
                      <a:endParaRPr lang="en-US" sz="1400" b="1"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0</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0</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dirty="0">
                          <a:effectLst/>
                        </a:rPr>
                        <a:t>83</a:t>
                      </a:r>
                      <a:endParaRPr lang="en-US" sz="1400" b="1" i="0" u="none" strike="noStrike" dirty="0">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182</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283</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i="0" u="none" strike="noStrike" dirty="0">
                          <a:solidFill>
                            <a:schemeClr val="tx1"/>
                          </a:solidFill>
                          <a:effectLst/>
                          <a:latin typeface="+mn-lt"/>
                        </a:rPr>
                        <a:t>349</a:t>
                      </a:r>
                    </a:p>
                  </a:txBody>
                  <a:tcPr marL="6907" marR="6907" marT="6907" marB="0" anchor="b"/>
                </a:tc>
                <a:extLst>
                  <a:ext uri="{0D108BD9-81ED-4DB2-BD59-A6C34878D82A}">
                    <a16:rowId xmlns="" xmlns:a16="http://schemas.microsoft.com/office/drawing/2014/main" val="4230685716"/>
                  </a:ext>
                </a:extLst>
              </a:tr>
              <a:tr h="257091">
                <a:tc>
                  <a:txBody>
                    <a:bodyPr/>
                    <a:lstStyle/>
                    <a:p>
                      <a:pPr algn="l" fontAlgn="b"/>
                      <a:r>
                        <a:rPr lang="en-US" sz="1400" b="1" u="none" strike="noStrike">
                          <a:effectLst/>
                        </a:rPr>
                        <a:t>CNYHHN INC</a:t>
                      </a:r>
                      <a:endParaRPr lang="en-US" sz="1400" b="1"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54</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55</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59</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dirty="0">
                          <a:effectLst/>
                        </a:rPr>
                        <a:t>67</a:t>
                      </a:r>
                      <a:endParaRPr lang="en-US" sz="1400" b="1" i="0" u="none" strike="noStrike" dirty="0">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61</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i="0" u="none" strike="noStrike" dirty="0">
                          <a:solidFill>
                            <a:schemeClr val="tx1"/>
                          </a:solidFill>
                          <a:effectLst/>
                          <a:latin typeface="+mn-lt"/>
                        </a:rPr>
                        <a:t>80</a:t>
                      </a:r>
                    </a:p>
                  </a:txBody>
                  <a:tcPr marL="6907" marR="6907" marT="6907" marB="0" anchor="b"/>
                </a:tc>
                <a:extLst>
                  <a:ext uri="{0D108BD9-81ED-4DB2-BD59-A6C34878D82A}">
                    <a16:rowId xmlns="" xmlns:a16="http://schemas.microsoft.com/office/drawing/2014/main" val="3887685607"/>
                  </a:ext>
                </a:extLst>
              </a:tr>
              <a:tr h="257091">
                <a:tc>
                  <a:txBody>
                    <a:bodyPr/>
                    <a:lstStyle/>
                    <a:p>
                      <a:pPr algn="l" fontAlgn="b"/>
                      <a:r>
                        <a:rPr lang="en-US" sz="1400" b="1" u="none" strike="noStrike" dirty="0">
                          <a:effectLst/>
                        </a:rPr>
                        <a:t>COMMUNITY CARE MANAGEMENT PART</a:t>
                      </a:r>
                      <a:endParaRPr lang="en-US" sz="1400" b="1" i="0" u="none" strike="noStrike" dirty="0">
                        <a:solidFill>
                          <a:srgbClr val="000000"/>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75</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96</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102</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dirty="0">
                          <a:effectLst/>
                        </a:rPr>
                        <a:t>110</a:t>
                      </a:r>
                      <a:endParaRPr lang="en-US" sz="1400" b="1" i="0" u="none" strike="noStrike" dirty="0">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113</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i="0" u="none" strike="noStrike" dirty="0">
                          <a:solidFill>
                            <a:schemeClr val="tx1"/>
                          </a:solidFill>
                          <a:effectLst/>
                          <a:latin typeface="+mn-lt"/>
                        </a:rPr>
                        <a:t>126</a:t>
                      </a:r>
                    </a:p>
                  </a:txBody>
                  <a:tcPr marL="6907" marR="6907" marT="6907" marB="0" anchor="b"/>
                </a:tc>
                <a:extLst>
                  <a:ext uri="{0D108BD9-81ED-4DB2-BD59-A6C34878D82A}">
                    <a16:rowId xmlns="" xmlns:a16="http://schemas.microsoft.com/office/drawing/2014/main" val="2283018942"/>
                  </a:ext>
                </a:extLst>
              </a:tr>
              <a:tr h="257091">
                <a:tc>
                  <a:txBody>
                    <a:bodyPr/>
                    <a:lstStyle/>
                    <a:p>
                      <a:pPr algn="l" fontAlgn="b"/>
                      <a:r>
                        <a:rPr lang="en-US" sz="1400" b="1" u="none" strike="noStrike" dirty="0">
                          <a:effectLst/>
                        </a:rPr>
                        <a:t>COORDINATED BEHAVIORAL CARE IN</a:t>
                      </a:r>
                      <a:endParaRPr lang="en-US" sz="1400" b="1" i="0" u="none" strike="noStrike" dirty="0">
                        <a:solidFill>
                          <a:srgbClr val="000000"/>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501</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658</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835</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dirty="0">
                          <a:effectLst/>
                        </a:rPr>
                        <a:t>1,055</a:t>
                      </a:r>
                      <a:endParaRPr lang="en-US" sz="1400" b="1" i="0" u="none" strike="noStrike" dirty="0">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1,119</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i="0" u="none" strike="noStrike" dirty="0">
                          <a:solidFill>
                            <a:schemeClr val="tx1"/>
                          </a:solidFill>
                          <a:effectLst/>
                          <a:latin typeface="+mn-lt"/>
                        </a:rPr>
                        <a:t>1,339</a:t>
                      </a:r>
                    </a:p>
                  </a:txBody>
                  <a:tcPr marL="6907" marR="6907" marT="6907" marB="0" anchor="b"/>
                </a:tc>
                <a:extLst>
                  <a:ext uri="{0D108BD9-81ED-4DB2-BD59-A6C34878D82A}">
                    <a16:rowId xmlns="" xmlns:a16="http://schemas.microsoft.com/office/drawing/2014/main" val="3246912411"/>
                  </a:ext>
                </a:extLst>
              </a:tr>
              <a:tr h="257091">
                <a:tc>
                  <a:txBody>
                    <a:bodyPr/>
                    <a:lstStyle/>
                    <a:p>
                      <a:pPr algn="l" fontAlgn="b"/>
                      <a:r>
                        <a:rPr lang="en-US" sz="1400" b="1" u="none" strike="noStrike">
                          <a:effectLst/>
                        </a:rPr>
                        <a:t>GREATER ROCHESTER HLTH HOME NE</a:t>
                      </a:r>
                      <a:endParaRPr lang="en-US" sz="1400" b="1"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400" b="1" u="none" strike="noStrike" dirty="0">
                          <a:effectLst/>
                        </a:rPr>
                        <a:t>23</a:t>
                      </a:r>
                      <a:endParaRPr lang="en-US" sz="1400" b="1" i="0" u="none" strike="noStrike" dirty="0">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27</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33</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dirty="0">
                          <a:effectLst/>
                        </a:rPr>
                        <a:t>40</a:t>
                      </a:r>
                      <a:endParaRPr lang="en-US" sz="1400" b="1" i="0" u="none" strike="noStrike" dirty="0">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43</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i="0" u="none" strike="noStrike" dirty="0">
                          <a:solidFill>
                            <a:schemeClr val="tx1"/>
                          </a:solidFill>
                          <a:effectLst/>
                          <a:latin typeface="+mn-lt"/>
                        </a:rPr>
                        <a:t>42</a:t>
                      </a:r>
                    </a:p>
                  </a:txBody>
                  <a:tcPr marL="6907" marR="6907" marT="6907" marB="0" anchor="b"/>
                </a:tc>
                <a:extLst>
                  <a:ext uri="{0D108BD9-81ED-4DB2-BD59-A6C34878D82A}">
                    <a16:rowId xmlns="" xmlns:a16="http://schemas.microsoft.com/office/drawing/2014/main" val="2787815486"/>
                  </a:ext>
                </a:extLst>
              </a:tr>
              <a:tr h="257091">
                <a:tc>
                  <a:txBody>
                    <a:bodyPr/>
                    <a:lstStyle/>
                    <a:p>
                      <a:pPr algn="l" fontAlgn="b"/>
                      <a:r>
                        <a:rPr lang="en-US" sz="1400" b="1" u="none" strike="noStrike">
                          <a:effectLst/>
                        </a:rPr>
                        <a:t>HUDSON RIVER HEALTHCARE INC</a:t>
                      </a:r>
                      <a:endParaRPr lang="en-US" sz="1400" b="1"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217</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324</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343</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dirty="0">
                          <a:effectLst/>
                        </a:rPr>
                        <a:t>382</a:t>
                      </a:r>
                      <a:endParaRPr lang="en-US" sz="1400" b="1" i="0" u="none" strike="noStrike" dirty="0">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392</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i="0" u="none" strike="noStrike" dirty="0">
                          <a:solidFill>
                            <a:schemeClr val="tx1"/>
                          </a:solidFill>
                          <a:effectLst/>
                          <a:latin typeface="+mn-lt"/>
                        </a:rPr>
                        <a:t>509</a:t>
                      </a:r>
                    </a:p>
                  </a:txBody>
                  <a:tcPr marL="6907" marR="6907" marT="6907" marB="0" anchor="b"/>
                </a:tc>
                <a:extLst>
                  <a:ext uri="{0D108BD9-81ED-4DB2-BD59-A6C34878D82A}">
                    <a16:rowId xmlns="" xmlns:a16="http://schemas.microsoft.com/office/drawing/2014/main" val="2449373517"/>
                  </a:ext>
                </a:extLst>
              </a:tr>
              <a:tr h="257091">
                <a:tc>
                  <a:txBody>
                    <a:bodyPr/>
                    <a:lstStyle/>
                    <a:p>
                      <a:pPr algn="l" fontAlgn="b"/>
                      <a:r>
                        <a:rPr lang="en-US" sz="1400" b="1" u="none" strike="noStrike" dirty="0">
                          <a:effectLst/>
                        </a:rPr>
                        <a:t>INSTITUTE FOR FAMILY HLTH</a:t>
                      </a:r>
                      <a:endParaRPr lang="en-US" sz="1400" b="1" i="0" u="none" strike="noStrike" dirty="0">
                        <a:solidFill>
                          <a:srgbClr val="000000"/>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3</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4</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9</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dirty="0">
                          <a:effectLst/>
                        </a:rPr>
                        <a:t>19</a:t>
                      </a:r>
                      <a:endParaRPr lang="en-US" sz="1400" b="1" i="0" u="none" strike="noStrike" dirty="0">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21</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i="0" u="none" strike="noStrike" dirty="0">
                          <a:solidFill>
                            <a:schemeClr val="tx1"/>
                          </a:solidFill>
                          <a:effectLst/>
                          <a:latin typeface="+mn-lt"/>
                        </a:rPr>
                        <a:t>14</a:t>
                      </a:r>
                    </a:p>
                  </a:txBody>
                  <a:tcPr marL="6907" marR="6907" marT="6907" marB="0" anchor="b"/>
                </a:tc>
                <a:extLst>
                  <a:ext uri="{0D108BD9-81ED-4DB2-BD59-A6C34878D82A}">
                    <a16:rowId xmlns="" xmlns:a16="http://schemas.microsoft.com/office/drawing/2014/main" val="4223173703"/>
                  </a:ext>
                </a:extLst>
              </a:tr>
              <a:tr h="257091">
                <a:tc>
                  <a:txBody>
                    <a:bodyPr/>
                    <a:lstStyle/>
                    <a:p>
                      <a:pPr algn="l" fontAlgn="b"/>
                      <a:r>
                        <a:rPr lang="en-US" sz="1400" b="1" u="none" strike="noStrike">
                          <a:effectLst/>
                        </a:rPr>
                        <a:t>MONTEFIORE MEDICAL CENTER</a:t>
                      </a:r>
                      <a:endParaRPr lang="en-US" sz="1400" b="1"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23</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64</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79</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dirty="0">
                          <a:effectLst/>
                        </a:rPr>
                        <a:t>91</a:t>
                      </a:r>
                      <a:endParaRPr lang="en-US" sz="1400" b="1" i="0" u="none" strike="noStrike" dirty="0">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93</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i="0" u="none" strike="noStrike" dirty="0">
                          <a:solidFill>
                            <a:schemeClr val="tx1"/>
                          </a:solidFill>
                          <a:effectLst/>
                          <a:latin typeface="+mn-lt"/>
                        </a:rPr>
                        <a:t>117</a:t>
                      </a:r>
                    </a:p>
                  </a:txBody>
                  <a:tcPr marL="6907" marR="6907" marT="6907" marB="0" anchor="b"/>
                </a:tc>
                <a:extLst>
                  <a:ext uri="{0D108BD9-81ED-4DB2-BD59-A6C34878D82A}">
                    <a16:rowId xmlns="" xmlns:a16="http://schemas.microsoft.com/office/drawing/2014/main" val="1533820698"/>
                  </a:ext>
                </a:extLst>
              </a:tr>
              <a:tr h="257091">
                <a:tc>
                  <a:txBody>
                    <a:bodyPr/>
                    <a:lstStyle/>
                    <a:p>
                      <a:pPr algn="l" fontAlgn="b"/>
                      <a:r>
                        <a:rPr lang="en-US" sz="1400" b="1" u="none" strike="noStrike">
                          <a:effectLst/>
                        </a:rPr>
                        <a:t>MOUNT SINAI HLTH HM SER CHILDR</a:t>
                      </a:r>
                      <a:endParaRPr lang="en-US" sz="1400" b="1"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0</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0</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39</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dirty="0">
                          <a:effectLst/>
                        </a:rPr>
                        <a:t>65</a:t>
                      </a:r>
                      <a:endParaRPr lang="en-US" sz="1400" b="1" i="0" u="none" strike="noStrike" dirty="0">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89</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i="0" u="none" strike="noStrike" dirty="0">
                          <a:solidFill>
                            <a:schemeClr val="tx1"/>
                          </a:solidFill>
                          <a:effectLst/>
                          <a:latin typeface="+mn-lt"/>
                        </a:rPr>
                        <a:t>125</a:t>
                      </a:r>
                    </a:p>
                  </a:txBody>
                  <a:tcPr marL="6907" marR="6907" marT="6907" marB="0" anchor="b"/>
                </a:tc>
                <a:extLst>
                  <a:ext uri="{0D108BD9-81ED-4DB2-BD59-A6C34878D82A}">
                    <a16:rowId xmlns="" xmlns:a16="http://schemas.microsoft.com/office/drawing/2014/main" val="4258609610"/>
                  </a:ext>
                </a:extLst>
              </a:tr>
              <a:tr h="256578">
                <a:tc>
                  <a:txBody>
                    <a:bodyPr/>
                    <a:lstStyle/>
                    <a:p>
                      <a:pPr algn="l" fontAlgn="b"/>
                      <a:r>
                        <a:rPr lang="sv-SE" sz="1400" b="1" u="none" strike="noStrike">
                          <a:effectLst/>
                        </a:rPr>
                        <a:t>NIAGARA FALLS MEM MED CTR</a:t>
                      </a:r>
                      <a:endParaRPr lang="sv-SE" sz="1400" b="1"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61</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86</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128</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dirty="0">
                          <a:effectLst/>
                        </a:rPr>
                        <a:t>145</a:t>
                      </a:r>
                      <a:endParaRPr lang="en-US" sz="1400" b="1" i="0" u="none" strike="noStrike" dirty="0">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156</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i="0" u="none" strike="noStrike" dirty="0">
                          <a:solidFill>
                            <a:schemeClr val="tx1"/>
                          </a:solidFill>
                          <a:effectLst/>
                          <a:latin typeface="+mn-lt"/>
                        </a:rPr>
                        <a:t>158</a:t>
                      </a:r>
                    </a:p>
                  </a:txBody>
                  <a:tcPr marL="6907" marR="6907" marT="6907" marB="0" anchor="b"/>
                </a:tc>
                <a:extLst>
                  <a:ext uri="{0D108BD9-81ED-4DB2-BD59-A6C34878D82A}">
                    <a16:rowId xmlns="" xmlns:a16="http://schemas.microsoft.com/office/drawing/2014/main" val="1229147238"/>
                  </a:ext>
                </a:extLst>
              </a:tr>
              <a:tr h="257091">
                <a:tc>
                  <a:txBody>
                    <a:bodyPr/>
                    <a:lstStyle/>
                    <a:p>
                      <a:pPr algn="l" fontAlgn="b"/>
                      <a:r>
                        <a:rPr lang="en-US" sz="1400" b="1" u="none" strike="noStrike">
                          <a:effectLst/>
                        </a:rPr>
                        <a:t>ST MARYS HEALTHCARE</a:t>
                      </a:r>
                      <a:endParaRPr lang="en-US" sz="1400" b="1"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71</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87</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96</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dirty="0">
                          <a:effectLst/>
                        </a:rPr>
                        <a:t>97</a:t>
                      </a:r>
                      <a:endParaRPr lang="en-US" sz="1400" b="1" i="0" u="none" strike="noStrike" dirty="0">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101</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i="0" u="none" strike="noStrike" dirty="0">
                          <a:solidFill>
                            <a:schemeClr val="tx1"/>
                          </a:solidFill>
                          <a:effectLst/>
                          <a:latin typeface="+mn-lt"/>
                        </a:rPr>
                        <a:t>107</a:t>
                      </a:r>
                    </a:p>
                  </a:txBody>
                  <a:tcPr marL="6907" marR="6907" marT="6907" marB="0" anchor="b"/>
                </a:tc>
                <a:extLst>
                  <a:ext uri="{0D108BD9-81ED-4DB2-BD59-A6C34878D82A}">
                    <a16:rowId xmlns="" xmlns:a16="http://schemas.microsoft.com/office/drawing/2014/main" val="237550256"/>
                  </a:ext>
                </a:extLst>
              </a:tr>
              <a:tr h="257091">
                <a:tc>
                  <a:txBody>
                    <a:bodyPr/>
                    <a:lstStyle/>
                    <a:p>
                      <a:pPr algn="l" fontAlgn="b"/>
                      <a:r>
                        <a:rPr lang="en-US" sz="1400" b="1" u="none" strike="noStrike">
                          <a:effectLst/>
                        </a:rPr>
                        <a:t>THE COLLABORATIVE FOR CHILDREN</a:t>
                      </a:r>
                      <a:endParaRPr lang="en-US" sz="1400" b="1" i="0" u="none" strike="noStrike">
                        <a:solidFill>
                          <a:srgbClr val="000000"/>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520</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1,035</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a:effectLst/>
                        </a:rPr>
                        <a:t>1,649</a:t>
                      </a:r>
                      <a:endParaRPr lang="en-US" sz="1400" b="1" i="0" u="none" strike="noStrike">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dirty="0">
                          <a:effectLst/>
                        </a:rPr>
                        <a:t>2,250</a:t>
                      </a:r>
                      <a:endParaRPr lang="en-US" sz="1400" b="1" i="0" u="none" strike="noStrike" dirty="0">
                        <a:solidFill>
                          <a:srgbClr val="D60093"/>
                        </a:solidFill>
                        <a:effectLst/>
                        <a:latin typeface="Arial" panose="020B0604020202020204" pitchFamily="34" charset="0"/>
                      </a:endParaRPr>
                    </a:p>
                  </a:txBody>
                  <a:tcPr marL="6907" marR="6907" marT="6907" marB="0" anchor="b"/>
                </a:tc>
                <a:tc>
                  <a:txBody>
                    <a:bodyPr/>
                    <a:lstStyle/>
                    <a:p>
                      <a:pPr algn="r" fontAlgn="b"/>
                      <a:r>
                        <a:rPr lang="en-US" sz="1400" b="1" u="none" strike="noStrike" dirty="0">
                          <a:effectLst/>
                        </a:rPr>
                        <a:t>2,418</a:t>
                      </a:r>
                      <a:endParaRPr lang="en-US" sz="1400" b="1" i="0" u="none" strike="noStrike" dirty="0">
                        <a:solidFill>
                          <a:srgbClr val="D60093"/>
                        </a:solidFill>
                        <a:effectLst/>
                        <a:latin typeface="Arial" panose="020B0604020202020204" pitchFamily="34" charset="0"/>
                      </a:endParaRPr>
                    </a:p>
                  </a:txBody>
                  <a:tcPr marL="6907" marR="6907" marT="6907" marB="0" anchor="b"/>
                </a:tc>
                <a:tc>
                  <a:txBody>
                    <a:bodyPr/>
                    <a:lstStyle/>
                    <a:p>
                      <a:pPr algn="r" fontAlgn="b"/>
                      <a:r>
                        <a:rPr lang="en-US" sz="1400" b="1" i="0" u="none" strike="noStrike" dirty="0">
                          <a:solidFill>
                            <a:schemeClr val="tx1"/>
                          </a:solidFill>
                          <a:effectLst/>
                          <a:latin typeface="+mn-lt"/>
                        </a:rPr>
                        <a:t>2,940</a:t>
                      </a:r>
                    </a:p>
                  </a:txBody>
                  <a:tcPr marL="6907" marR="6907" marT="6907" marB="0" anchor="b"/>
                </a:tc>
                <a:extLst>
                  <a:ext uri="{0D108BD9-81ED-4DB2-BD59-A6C34878D82A}">
                    <a16:rowId xmlns="" xmlns:a16="http://schemas.microsoft.com/office/drawing/2014/main" val="1835049644"/>
                  </a:ext>
                </a:extLst>
              </a:tr>
              <a:tr h="257091">
                <a:tc>
                  <a:txBody>
                    <a:bodyPr/>
                    <a:lstStyle/>
                    <a:p>
                      <a:pPr algn="l" fontAlgn="b"/>
                      <a:r>
                        <a:rPr lang="en-US" sz="1400" b="1" u="none" strike="noStrike" dirty="0">
                          <a:effectLst/>
                        </a:rPr>
                        <a:t>Totals</a:t>
                      </a:r>
                      <a:endParaRPr lang="en-US" sz="1400" b="1"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a:txBody>
                    <a:bodyPr/>
                    <a:lstStyle/>
                    <a:p>
                      <a:pPr algn="r" fontAlgn="b"/>
                      <a:r>
                        <a:rPr lang="en-US" sz="1400" b="1" u="none" strike="noStrike" dirty="0">
                          <a:effectLst/>
                        </a:rPr>
                        <a:t>2,779</a:t>
                      </a:r>
                      <a:endParaRPr lang="en-US" sz="1400" b="1"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a:txBody>
                    <a:bodyPr/>
                    <a:lstStyle/>
                    <a:p>
                      <a:pPr algn="r" fontAlgn="b"/>
                      <a:r>
                        <a:rPr lang="en-US" sz="1400" b="1" u="none" strike="noStrike" dirty="0">
                          <a:effectLst/>
                        </a:rPr>
                        <a:t>4,412</a:t>
                      </a:r>
                      <a:endParaRPr lang="en-US" sz="1400" b="1"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a:txBody>
                    <a:bodyPr/>
                    <a:lstStyle/>
                    <a:p>
                      <a:pPr algn="r" fontAlgn="b"/>
                      <a:r>
                        <a:rPr lang="en-US" sz="1400" b="1" u="none" strike="noStrike" dirty="0">
                          <a:effectLst/>
                        </a:rPr>
                        <a:t>6,039</a:t>
                      </a:r>
                      <a:endParaRPr lang="en-US" sz="1400" b="1"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a:txBody>
                    <a:bodyPr/>
                    <a:lstStyle/>
                    <a:p>
                      <a:pPr algn="r" fontAlgn="b"/>
                      <a:r>
                        <a:rPr lang="en-US" sz="1400" b="1" u="none" strike="noStrike" dirty="0">
                          <a:effectLst/>
                        </a:rPr>
                        <a:t>7,658</a:t>
                      </a:r>
                      <a:endParaRPr lang="en-US" sz="1400" b="1"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a:txBody>
                    <a:bodyPr/>
                    <a:lstStyle/>
                    <a:p>
                      <a:pPr algn="r" fontAlgn="b"/>
                      <a:r>
                        <a:rPr lang="en-US" sz="1400" b="1" u="none" strike="noStrike" dirty="0">
                          <a:effectLst/>
                        </a:rPr>
                        <a:t>8,218</a:t>
                      </a:r>
                      <a:endParaRPr lang="en-US" sz="1400" b="1" i="0" u="none" strike="noStrike" dirty="0">
                        <a:solidFill>
                          <a:srgbClr val="000000"/>
                        </a:solidFill>
                        <a:effectLst/>
                        <a:latin typeface="Arial" panose="020B0604020202020204" pitchFamily="34" charset="0"/>
                      </a:endParaRPr>
                    </a:p>
                  </a:txBody>
                  <a:tcPr marL="6907" marR="6907" marT="6907" marB="0" anchor="b">
                    <a:solidFill>
                      <a:srgbClr val="92D050"/>
                    </a:solidFill>
                  </a:tcPr>
                </a:tc>
                <a:tc>
                  <a:txBody>
                    <a:bodyPr/>
                    <a:lstStyle/>
                    <a:p>
                      <a:pPr algn="r" fontAlgn="b"/>
                      <a:r>
                        <a:rPr lang="en-US" sz="1400" b="1" i="0" u="none" strike="noStrike" dirty="0">
                          <a:solidFill>
                            <a:srgbClr val="000000"/>
                          </a:solidFill>
                          <a:effectLst/>
                          <a:latin typeface="+mn-lt"/>
                        </a:rPr>
                        <a:t>9,631</a:t>
                      </a:r>
                    </a:p>
                  </a:txBody>
                  <a:tcPr marL="6907" marR="6907" marT="6907" marB="0" anchor="b">
                    <a:solidFill>
                      <a:srgbClr val="92D050"/>
                    </a:solidFill>
                  </a:tcPr>
                </a:tc>
                <a:extLst>
                  <a:ext uri="{0D108BD9-81ED-4DB2-BD59-A6C34878D82A}">
                    <a16:rowId xmlns="" xmlns:a16="http://schemas.microsoft.com/office/drawing/2014/main" val="2282598134"/>
                  </a:ext>
                </a:extLst>
              </a:tr>
            </a:tbl>
          </a:graphicData>
        </a:graphic>
      </p:graphicFrame>
      <p:sp>
        <p:nvSpPr>
          <p:cNvPr id="4" name="TextBox 3"/>
          <p:cNvSpPr txBox="1"/>
          <p:nvPr/>
        </p:nvSpPr>
        <p:spPr>
          <a:xfrm>
            <a:off x="806335" y="1235534"/>
            <a:ext cx="9958647" cy="369332"/>
          </a:xfrm>
          <a:prstGeom prst="rect">
            <a:avLst/>
          </a:prstGeom>
          <a:noFill/>
        </p:spPr>
        <p:txBody>
          <a:bodyPr wrap="square" rtlCol="0">
            <a:spAutoFit/>
          </a:bodyPr>
          <a:lstStyle/>
          <a:p>
            <a:r>
              <a:rPr lang="en-US" dirty="0"/>
              <a:t> </a:t>
            </a:r>
            <a:r>
              <a:rPr lang="en-US" b="1" dirty="0"/>
              <a:t>*Please Note: Enrollment &amp; Outreach data is reported as a point-in-time reference as of May 31, 2017</a:t>
            </a:r>
            <a:endParaRPr lang="en-US" dirty="0"/>
          </a:p>
        </p:txBody>
      </p:sp>
    </p:spTree>
    <p:extLst>
      <p:ext uri="{BB962C8B-B14F-4D97-AF65-F5344CB8AC3E}">
        <p14:creationId xmlns:p14="http://schemas.microsoft.com/office/powerpoint/2010/main" val="1018323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a:t>June 22, 2017</a:t>
            </a:r>
          </a:p>
        </p:txBody>
      </p:sp>
      <p:sp>
        <p:nvSpPr>
          <p:cNvPr id="6" name="Text Placeholder 5"/>
          <p:cNvSpPr>
            <a:spLocks noGrp="1"/>
          </p:cNvSpPr>
          <p:nvPr>
            <p:ph type="body" sz="quarter" idx="11"/>
          </p:nvPr>
        </p:nvSpPr>
        <p:spPr>
          <a:xfrm>
            <a:off x="10272102" y="225912"/>
            <a:ext cx="1919898" cy="236312"/>
          </a:xfrm>
        </p:spPr>
        <p:txBody>
          <a:bodyPr/>
          <a:lstStyle/>
          <a:p>
            <a:r>
              <a:rPr lang="en-US" dirty="0"/>
              <a:t>23</a:t>
            </a:r>
          </a:p>
        </p:txBody>
      </p:sp>
      <p:sp>
        <p:nvSpPr>
          <p:cNvPr id="7" name="Text Placeholder 6"/>
          <p:cNvSpPr>
            <a:spLocks noGrp="1"/>
          </p:cNvSpPr>
          <p:nvPr>
            <p:ph type="body" sz="quarter" idx="12"/>
          </p:nvPr>
        </p:nvSpPr>
        <p:spPr>
          <a:xfrm>
            <a:off x="352945" y="707850"/>
            <a:ext cx="11284874" cy="979633"/>
          </a:xfrm>
        </p:spPr>
        <p:txBody>
          <a:bodyPr/>
          <a:lstStyle/>
          <a:p>
            <a:r>
              <a:rPr lang="en-US" dirty="0"/>
              <a:t>Enrollment in Children’s Health Home by Age </a:t>
            </a:r>
            <a:r>
              <a:rPr lang="en-US" sz="2400" dirty="0"/>
              <a:t>As of June 20, 2017</a:t>
            </a:r>
            <a:endParaRPr lang="en-US" dirty="0"/>
          </a:p>
        </p:txBody>
      </p:sp>
      <p:pic>
        <p:nvPicPr>
          <p:cNvPr id="9" name="Picture 8"/>
          <p:cNvPicPr>
            <a:picLocks noChangeAspect="1"/>
          </p:cNvPicPr>
          <p:nvPr/>
        </p:nvPicPr>
        <p:blipFill>
          <a:blip r:embed="rId2"/>
          <a:stretch>
            <a:fillRect/>
          </a:stretch>
        </p:blipFill>
        <p:spPr>
          <a:xfrm>
            <a:off x="1863957" y="1849581"/>
            <a:ext cx="8262850" cy="3177425"/>
          </a:xfrm>
          <a:prstGeom prst="rect">
            <a:avLst/>
          </a:prstGeom>
        </p:spPr>
      </p:pic>
      <p:sp>
        <p:nvSpPr>
          <p:cNvPr id="3" name="TextBox 2"/>
          <p:cNvSpPr txBox="1"/>
          <p:nvPr/>
        </p:nvSpPr>
        <p:spPr>
          <a:xfrm>
            <a:off x="1506161" y="5345084"/>
            <a:ext cx="9725890" cy="646331"/>
          </a:xfrm>
          <a:prstGeom prst="rect">
            <a:avLst/>
          </a:prstGeom>
          <a:noFill/>
        </p:spPr>
        <p:txBody>
          <a:bodyPr wrap="square" rtlCol="0">
            <a:spAutoFit/>
          </a:bodyPr>
          <a:lstStyle/>
          <a:p>
            <a:pPr marL="285750" indent="-285750">
              <a:buFont typeface="Arial" panose="020B0604020202020204" pitchFamily="34" charset="0"/>
              <a:buChar char="•"/>
            </a:pPr>
            <a:r>
              <a:rPr lang="en-US" dirty="0"/>
              <a:t>Data by age only, may include persons 21 years and younger being served within an adult HH also</a:t>
            </a:r>
          </a:p>
          <a:p>
            <a:pPr marL="285750" indent="-285750">
              <a:buFont typeface="Arial" panose="020B0604020202020204" pitchFamily="34" charset="0"/>
              <a:buChar char="•"/>
            </a:pPr>
            <a:r>
              <a:rPr lang="en-US" dirty="0"/>
              <a:t>Data on slide will not match previous slides due to the data being pulled at different times</a:t>
            </a:r>
          </a:p>
        </p:txBody>
      </p:sp>
    </p:spTree>
    <p:extLst>
      <p:ext uri="{BB962C8B-B14F-4D97-AF65-F5344CB8AC3E}">
        <p14:creationId xmlns:p14="http://schemas.microsoft.com/office/powerpoint/2010/main" val="30535633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550136" y="678718"/>
            <a:ext cx="11023600" cy="514350"/>
          </a:xfrm>
        </p:spPr>
        <p:txBody>
          <a:bodyPr/>
          <a:lstStyle/>
          <a:p>
            <a:r>
              <a:rPr lang="en-US" altLang="en-US" sz="4000" dirty="0"/>
              <a:t>Transition of OMH TCM to Health Homes</a:t>
            </a:r>
            <a:endParaRPr lang="en-US" sz="4000" dirty="0"/>
          </a:p>
          <a:p>
            <a:endParaRPr lang="en-US" sz="2800" dirty="0"/>
          </a:p>
        </p:txBody>
      </p:sp>
      <p:sp>
        <p:nvSpPr>
          <p:cNvPr id="7" name="Text Placeholder 6"/>
          <p:cNvSpPr>
            <a:spLocks noGrp="1"/>
          </p:cNvSpPr>
          <p:nvPr>
            <p:ph type="body" sz="quarter" idx="13"/>
          </p:nvPr>
        </p:nvSpPr>
        <p:spPr>
          <a:xfrm>
            <a:off x="550136" y="1483675"/>
            <a:ext cx="10926762" cy="4862261"/>
          </a:xfrm>
        </p:spPr>
        <p:txBody>
          <a:bodyPr>
            <a:noAutofit/>
          </a:bodyPr>
          <a:lstStyle/>
          <a:p>
            <a:pPr marL="342900" indent="-342900">
              <a:spcBef>
                <a:spcPts val="0"/>
              </a:spcBef>
              <a:spcAft>
                <a:spcPts val="2400"/>
              </a:spcAft>
              <a:buFont typeface="Arial" panose="020B0604020202020204" pitchFamily="34" charset="0"/>
              <a:buChar char="•"/>
            </a:pPr>
            <a:r>
              <a:rPr lang="en-US" sz="2000" dirty="0"/>
              <a:t>It has been and continues to be the State’s intent to rate reconcile OMH TCM providers to ensure cash flow stability </a:t>
            </a:r>
          </a:p>
          <a:p>
            <a:pPr marL="342900" indent="-342900">
              <a:spcBef>
                <a:spcPts val="0"/>
              </a:spcBef>
              <a:buFont typeface="Arial" panose="020B0604020202020204" pitchFamily="34" charset="0"/>
              <a:buChar char="•"/>
            </a:pPr>
            <a:r>
              <a:rPr lang="en-US" sz="2000" dirty="0"/>
              <a:t>For a two year period, OMH TCM rates will be reconciled quarterly </a:t>
            </a:r>
          </a:p>
          <a:p>
            <a:pPr>
              <a:spcBef>
                <a:spcPts val="0"/>
              </a:spcBef>
              <a:spcAft>
                <a:spcPts val="2400"/>
              </a:spcAft>
            </a:pPr>
            <a:r>
              <a:rPr lang="en-US" sz="2000" dirty="0"/>
              <a:t>	(</a:t>
            </a:r>
            <a:r>
              <a:rPr lang="en-US" sz="1600" dirty="0"/>
              <a:t>Note reconciliation process does not apply to OMH State Operated TCM providers)</a:t>
            </a:r>
          </a:p>
          <a:p>
            <a:pPr marL="342900" indent="-342900">
              <a:spcBef>
                <a:spcPts val="0"/>
              </a:spcBef>
              <a:spcAft>
                <a:spcPts val="2400"/>
              </a:spcAft>
              <a:buFont typeface="Arial" panose="020B0604020202020204" pitchFamily="34" charset="0"/>
              <a:buChar char="•"/>
            </a:pPr>
            <a:r>
              <a:rPr lang="en-US" sz="2000" dirty="0"/>
              <a:t>Under the initial schedule, with full conversion anticipated by the end of January 2017 by all providers, reconciliation was to begin after all OMH TCM had stopped billing OMH TCM rate- this approach was designed to ensure maintenance of cash flow and avoid double billing</a:t>
            </a:r>
          </a:p>
          <a:p>
            <a:pPr marL="342900" indent="-342900">
              <a:spcBef>
                <a:spcPts val="0"/>
              </a:spcBef>
              <a:spcAft>
                <a:spcPts val="2400"/>
              </a:spcAft>
              <a:buFont typeface="Arial" panose="020B0604020202020204" pitchFamily="34" charset="0"/>
              <a:buChar char="•"/>
            </a:pPr>
            <a:r>
              <a:rPr lang="en-US" sz="2000" dirty="0"/>
              <a:t>In practice not all OMH TCM providers completed the transition process by end of January – extensions granted thru March, many completed the conversion well beyond March, many different approaches to transitional billing rules and ending billing of TCM </a:t>
            </a:r>
          </a:p>
          <a:p>
            <a:pPr marL="342900" indent="-342900">
              <a:spcBef>
                <a:spcPts val="0"/>
              </a:spcBef>
              <a:spcAft>
                <a:spcPts val="2400"/>
              </a:spcAft>
              <a:buFont typeface="Arial" panose="020B0604020202020204" pitchFamily="34" charset="0"/>
              <a:buChar char="•"/>
            </a:pPr>
            <a:r>
              <a:rPr lang="en-US" sz="1600" i="1" dirty="0"/>
              <a:t>DOH will be taking into account experience with OMH TCM conversion as it provides guidance to waiver providers that will convert to Health Home, including periodic webinars to trouble shoot and address questions </a:t>
            </a:r>
          </a:p>
          <a:p>
            <a:pPr marL="342900" indent="-342900">
              <a:spcBef>
                <a:spcPts val="0"/>
              </a:spcBef>
              <a:spcAft>
                <a:spcPts val="2400"/>
              </a:spcAft>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342900" indent="-342900">
              <a:spcBef>
                <a:spcPts val="0"/>
              </a:spcBef>
              <a:spcAft>
                <a:spcPts val="2400"/>
              </a:spcAft>
              <a:buFont typeface="Arial" panose="020B0604020202020204" pitchFamily="34" charset="0"/>
              <a:buChar char="•"/>
            </a:pPr>
            <a:endParaRPr lang="en-US" sz="2000" dirty="0"/>
          </a:p>
        </p:txBody>
      </p:sp>
      <p:sp>
        <p:nvSpPr>
          <p:cNvPr id="4" name="Text Placeholder 1"/>
          <p:cNvSpPr>
            <a:spLocks noGrp="1"/>
          </p:cNvSpPr>
          <p:nvPr>
            <p:ph type="body" sz="quarter" idx="10"/>
          </p:nvPr>
        </p:nvSpPr>
        <p:spPr>
          <a:xfrm>
            <a:off x="190500" y="225912"/>
            <a:ext cx="2411413" cy="319840"/>
          </a:xfrm>
        </p:spPr>
        <p:txBody>
          <a:bodyPr/>
          <a:lstStyle/>
          <a:p>
            <a:r>
              <a:rPr lang="en-US" dirty="0"/>
              <a:t>June 22, 2017</a:t>
            </a:r>
          </a:p>
        </p:txBody>
      </p:sp>
    </p:spTree>
    <p:extLst>
      <p:ext uri="{BB962C8B-B14F-4D97-AF65-F5344CB8AC3E}">
        <p14:creationId xmlns:p14="http://schemas.microsoft.com/office/powerpoint/2010/main" val="864116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566813" y="747834"/>
            <a:ext cx="11023600" cy="514350"/>
          </a:xfrm>
        </p:spPr>
        <p:txBody>
          <a:bodyPr/>
          <a:lstStyle/>
          <a:p>
            <a:r>
              <a:rPr lang="en-US" dirty="0"/>
              <a:t>TCM Providers – Rate Reconciliation </a:t>
            </a:r>
          </a:p>
        </p:txBody>
      </p:sp>
      <p:sp>
        <p:nvSpPr>
          <p:cNvPr id="4" name="Text Placeholder 3"/>
          <p:cNvSpPr>
            <a:spLocks noGrp="1"/>
          </p:cNvSpPr>
          <p:nvPr>
            <p:ph type="body" sz="quarter" idx="13"/>
          </p:nvPr>
        </p:nvSpPr>
        <p:spPr>
          <a:xfrm>
            <a:off x="566813" y="1262184"/>
            <a:ext cx="10926762" cy="4862150"/>
          </a:xfrm>
        </p:spPr>
        <p:txBody>
          <a:bodyPr>
            <a:noAutofit/>
          </a:bodyPr>
          <a:lstStyle/>
          <a:p>
            <a:pPr marL="285750" indent="-285750">
              <a:lnSpc>
                <a:spcPct val="100000"/>
              </a:lnSpc>
              <a:buFont typeface="Arial" panose="020B0604020202020204" pitchFamily="34" charset="0"/>
              <a:buChar char="•"/>
            </a:pPr>
            <a:r>
              <a:rPr lang="en-US" sz="1600" dirty="0"/>
              <a:t>The differences in timing and approaches to conversion across TCM providers impacts timing and information required to perform reconciliation </a:t>
            </a:r>
          </a:p>
          <a:p>
            <a:pPr marL="285750" indent="-285750">
              <a:lnSpc>
                <a:spcPct val="100000"/>
              </a:lnSpc>
              <a:buFont typeface="Arial" panose="020B0604020202020204" pitchFamily="34" charset="0"/>
              <a:buChar char="•"/>
            </a:pPr>
            <a:r>
              <a:rPr lang="en-US" sz="1600" dirty="0"/>
              <a:t>Webinar held on May 19, 2017 to discuss process – including the need for providers to attest to the date they stopped billing legacy rates – attestations were due May 24, 2017 </a:t>
            </a:r>
          </a:p>
          <a:p>
            <a:pPr marL="285750" lvl="0" indent="-285750">
              <a:lnSpc>
                <a:spcPct val="100000"/>
              </a:lnSpc>
              <a:buFont typeface="Arial" panose="020B0604020202020204" pitchFamily="34" charset="0"/>
              <a:buChar char="•"/>
            </a:pPr>
            <a:r>
              <a:rPr lang="en-US" sz="1600" dirty="0"/>
              <a:t>DOH is working on the initial reconciliation for the OMH TCM providers that converted to HHSC as of December 2016, and is focusing and prioritizing providers experiencing cash flow difficulties</a:t>
            </a:r>
          </a:p>
          <a:p>
            <a:pPr marL="285750" lvl="0" indent="-285750">
              <a:lnSpc>
                <a:spcPct val="100000"/>
              </a:lnSpc>
              <a:buFont typeface="Arial" panose="020B0604020202020204" pitchFamily="34" charset="0"/>
              <a:buChar char="•"/>
            </a:pPr>
            <a:r>
              <a:rPr lang="en-US" sz="1600" dirty="0"/>
              <a:t>The initial reconciliation will be for the December 2016 to March 2017 period and quarterly thereafter</a:t>
            </a:r>
          </a:p>
          <a:p>
            <a:pPr marL="285750" lvl="0" indent="-285750">
              <a:lnSpc>
                <a:spcPct val="100000"/>
              </a:lnSpc>
              <a:buFont typeface="Arial" panose="020B0604020202020204" pitchFamily="34" charset="0"/>
              <a:buChar char="•"/>
            </a:pPr>
            <a:r>
              <a:rPr lang="en-US" sz="1600" dirty="0"/>
              <a:t>A subsequent reconciliation will be calculated for providers that converted to HHSC after December 2016</a:t>
            </a:r>
          </a:p>
          <a:p>
            <a:pPr marL="285750" lvl="0" indent="-285750">
              <a:lnSpc>
                <a:spcPct val="100000"/>
              </a:lnSpc>
              <a:buFont typeface="Arial" panose="020B0604020202020204" pitchFamily="34" charset="0"/>
              <a:buChar char="•"/>
            </a:pPr>
            <a:r>
              <a:rPr lang="en-US" sz="1600" dirty="0"/>
              <a:t>DOH will be reaching out to providers that had a date and/or MMIS Provider Id in the attestation that is not consistent with OMH TCM claims</a:t>
            </a:r>
          </a:p>
          <a:p>
            <a:pPr marL="285750" lvl="0" indent="-285750">
              <a:lnSpc>
                <a:spcPct val="100000"/>
              </a:lnSpc>
              <a:buFont typeface="Arial" panose="020B0604020202020204" pitchFamily="34" charset="0"/>
              <a:buChar char="•"/>
            </a:pPr>
            <a:r>
              <a:rPr lang="en-US" sz="1600" dirty="0"/>
              <a:t>OMH providers encouraged to contact DOH directly with issues or concerns </a:t>
            </a:r>
          </a:p>
          <a:p>
            <a:pPr marL="285750" indent="-285750">
              <a:lnSpc>
                <a:spcPct val="100000"/>
              </a:lnSpc>
              <a:buFont typeface="Arial" panose="020B0604020202020204" pitchFamily="34" charset="0"/>
              <a:buChar char="•"/>
            </a:pPr>
            <a:r>
              <a:rPr lang="en-US" sz="1600" dirty="0"/>
              <a:t>Important NOTE: Reconciliation calculations will be determined through </a:t>
            </a:r>
            <a:r>
              <a:rPr lang="en-US" sz="1600" b="1" i="1" u="sng" dirty="0"/>
              <a:t>data entered in the MAPP Health Home Tracking System – all data must be update for reconciliation to be accurate </a:t>
            </a:r>
            <a:endParaRPr lang="en-US" sz="1600" dirty="0"/>
          </a:p>
          <a:p>
            <a:pPr marL="285750" indent="-285750">
              <a:lnSpc>
                <a:spcPct val="100000"/>
              </a:lnSpc>
              <a:buFont typeface="Arial" panose="020B0604020202020204" pitchFamily="34" charset="0"/>
              <a:buChar char="•"/>
            </a:pPr>
            <a:endParaRPr lang="en-US" sz="1600" dirty="0"/>
          </a:p>
          <a:p>
            <a:pPr marL="285750" indent="-285750">
              <a:lnSpc>
                <a:spcPct val="100000"/>
              </a:lnSpc>
              <a:buFont typeface="Arial" panose="020B0604020202020204" pitchFamily="34" charset="0"/>
              <a:buChar char="•"/>
            </a:pPr>
            <a:endParaRPr lang="en-US" sz="1600" dirty="0"/>
          </a:p>
        </p:txBody>
      </p:sp>
      <p:sp>
        <p:nvSpPr>
          <p:cNvPr id="5" name="Text Placeholder 1"/>
          <p:cNvSpPr>
            <a:spLocks noGrp="1"/>
          </p:cNvSpPr>
          <p:nvPr>
            <p:ph type="body" sz="quarter" idx="10"/>
          </p:nvPr>
        </p:nvSpPr>
        <p:spPr/>
        <p:txBody>
          <a:bodyPr/>
          <a:lstStyle/>
          <a:p>
            <a:r>
              <a:rPr lang="en-US" dirty="0"/>
              <a:t>June 22, 2017</a:t>
            </a:r>
          </a:p>
        </p:txBody>
      </p:sp>
    </p:spTree>
    <p:extLst>
      <p:ext uri="{BB962C8B-B14F-4D97-AF65-F5344CB8AC3E}">
        <p14:creationId xmlns:p14="http://schemas.microsoft.com/office/powerpoint/2010/main" val="22743426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406769" y="726368"/>
            <a:ext cx="11023600" cy="739686"/>
          </a:xfrm>
        </p:spPr>
        <p:txBody>
          <a:bodyPr/>
          <a:lstStyle/>
          <a:p>
            <a:r>
              <a:rPr lang="en-US" sz="2400" dirty="0"/>
              <a:t>Status of Readiness Activities for Enrolling EI and Health Home Eligible Children in Health Home </a:t>
            </a:r>
          </a:p>
        </p:txBody>
      </p:sp>
      <p:sp>
        <p:nvSpPr>
          <p:cNvPr id="4" name="TextBox 3"/>
          <p:cNvSpPr txBox="1"/>
          <p:nvPr/>
        </p:nvSpPr>
        <p:spPr>
          <a:xfrm>
            <a:off x="423856" y="1577372"/>
            <a:ext cx="10989425" cy="4616648"/>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1600" dirty="0">
                <a:latin typeface="Arial" panose="020B0604020202020204" pitchFamily="34" charset="0"/>
                <a:cs typeface="Arial" panose="020B0604020202020204" pitchFamily="34" charset="0"/>
              </a:rPr>
              <a:t>The Department of Health, Health Home Serving Children and the Bureau of Early Intervention have been working with Health Homes, Early Intervention providers and other stakeholders to ensure processes and systems are in place for enrolling eligible EI children in Health Homes</a:t>
            </a:r>
          </a:p>
          <a:p>
            <a:pPr marL="285750" indent="-285750">
              <a:spcAft>
                <a:spcPts val="1200"/>
              </a:spcAft>
              <a:buFont typeface="Arial" panose="020B0604020202020204" pitchFamily="34" charset="0"/>
              <a:buChar char="•"/>
            </a:pPr>
            <a:r>
              <a:rPr lang="en-US" sz="1600" dirty="0">
                <a:latin typeface="Arial" panose="020B0604020202020204" pitchFamily="34" charset="0"/>
                <a:cs typeface="Arial" panose="020B0604020202020204" pitchFamily="34" charset="0"/>
              </a:rPr>
              <a:t>Initial begin date to enroll EI children March 2017 – at that time EI stakeholders requested more time to complete readiness activities,  Health Homes were still building adequate networks/ entering into Business Associate Agreements, and cross training activities in Health Home systems and program requirements and EI systems and program requirements incomplete</a:t>
            </a:r>
          </a:p>
          <a:p>
            <a:pPr marL="285750" indent="-285750">
              <a:spcAft>
                <a:spcPts val="1200"/>
              </a:spcAft>
              <a:buFont typeface="Arial" panose="020B0604020202020204" pitchFamily="34" charset="0"/>
              <a:buChar char="•"/>
            </a:pPr>
            <a:r>
              <a:rPr lang="en-US" sz="1600" dirty="0">
                <a:latin typeface="Arial" panose="020B0604020202020204" pitchFamily="34" charset="0"/>
                <a:cs typeface="Arial" panose="020B0604020202020204" pitchFamily="34" charset="0"/>
              </a:rPr>
              <a:t>Begin enrollment date moved to September 2017 – Letters of Interest to provide EI were due April 28, 2017</a:t>
            </a:r>
          </a:p>
          <a:p>
            <a:pPr marL="285750" indent="-285750">
              <a:spcAft>
                <a:spcPts val="1200"/>
              </a:spcAft>
              <a:buFont typeface="Arial" panose="020B0604020202020204" pitchFamily="34" charset="0"/>
              <a:buChar char="•"/>
            </a:pPr>
            <a:r>
              <a:rPr lang="en-US" sz="1600" dirty="0">
                <a:latin typeface="Arial" panose="020B0604020202020204" pitchFamily="34" charset="0"/>
                <a:cs typeface="Arial" panose="020B0604020202020204" pitchFamily="34" charset="0"/>
              </a:rPr>
              <a:t>A few providers have indicated they are ready now </a:t>
            </a:r>
          </a:p>
          <a:p>
            <a:pPr marL="285750" indent="-285750">
              <a:spcAft>
                <a:spcPts val="1200"/>
              </a:spcAft>
              <a:buFont typeface="Arial" panose="020B0604020202020204" pitchFamily="34" charset="0"/>
              <a:buChar char="•"/>
            </a:pPr>
            <a:r>
              <a:rPr lang="en-US" sz="1600" dirty="0">
                <a:latin typeface="Arial" panose="020B0604020202020204" pitchFamily="34" charset="0"/>
                <a:cs typeface="Arial" panose="020B0604020202020204" pitchFamily="34" charset="0"/>
              </a:rPr>
              <a:t>In response, DOH provided opportunity for providers who submitted Letters of Interest to provide EI to demonstrate to DOH and lead HH, through an attestation process, they are ready to serve EI children </a:t>
            </a:r>
          </a:p>
          <a:p>
            <a:pPr>
              <a:spcAft>
                <a:spcPts val="1200"/>
              </a:spcAft>
            </a:pPr>
            <a:endParaRPr lang="en-US" sz="1600"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pPr marL="285750" indent="-285750">
              <a:spcAft>
                <a:spcPts val="1200"/>
              </a:spcAft>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p:txBody>
      </p:sp>
      <p:sp>
        <p:nvSpPr>
          <p:cNvPr id="5" name="Text Placeholder 1"/>
          <p:cNvSpPr>
            <a:spLocks noGrp="1"/>
          </p:cNvSpPr>
          <p:nvPr>
            <p:ph type="body" sz="quarter" idx="10"/>
          </p:nvPr>
        </p:nvSpPr>
        <p:spPr/>
        <p:txBody>
          <a:bodyPr/>
          <a:lstStyle/>
          <a:p>
            <a:r>
              <a:rPr lang="en-US" dirty="0"/>
              <a:t>June 22, 2017</a:t>
            </a:r>
          </a:p>
        </p:txBody>
      </p:sp>
    </p:spTree>
    <p:extLst>
      <p:ext uri="{BB962C8B-B14F-4D97-AF65-F5344CB8AC3E}">
        <p14:creationId xmlns:p14="http://schemas.microsoft.com/office/powerpoint/2010/main" val="27826044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txBox="1">
            <a:spLocks noGrp="1"/>
          </p:cNvSpPr>
          <p:nvPr>
            <p:ph type="body" sz="quarter" idx="13"/>
          </p:nvPr>
        </p:nvSpPr>
        <p:spPr>
          <a:xfrm>
            <a:off x="600869" y="1538518"/>
            <a:ext cx="10926762" cy="5048562"/>
          </a:xfrm>
          <a:prstGeom prst="rect">
            <a:avLst/>
          </a:prstGeom>
          <a:noFill/>
        </p:spPr>
        <p:txBody>
          <a:bodyPr wrap="square" rtlCol="0">
            <a:spAutoFit/>
          </a:bodyPr>
          <a:lstStyle/>
          <a:p>
            <a:r>
              <a:rPr lang="en-US" sz="1600" dirty="0"/>
              <a:t>The NYS </a:t>
            </a:r>
            <a:r>
              <a:rPr lang="en-US" sz="1600" dirty="0" err="1"/>
              <a:t>DOH</a:t>
            </a:r>
            <a:r>
              <a:rPr lang="en-US" sz="1600" dirty="0"/>
              <a:t> Health Home program and the Bureau of Early Intervention is pleased to announce the following agencies have been approved for early enrollment of Early Intervention children within the Health Home program and the lead Health Home(s) they will be working with.  </a:t>
            </a:r>
          </a:p>
          <a:p>
            <a:r>
              <a:rPr lang="en-US" sz="1600" dirty="0"/>
              <a:t> </a:t>
            </a:r>
          </a:p>
          <a:p>
            <a:r>
              <a:rPr lang="en-US" sz="1600" b="1" u="sng" dirty="0"/>
              <a:t>Approved Provider:</a:t>
            </a:r>
            <a:r>
              <a:rPr lang="en-US" sz="1600" b="1" dirty="0"/>
              <a:t>                                                                                    </a:t>
            </a:r>
            <a:r>
              <a:rPr lang="en-US" sz="1600" b="1" u="sng" dirty="0"/>
              <a:t>In the Approved Health Home network of:</a:t>
            </a:r>
            <a:endParaRPr lang="en-US" sz="1600" dirty="0"/>
          </a:p>
          <a:p>
            <a:r>
              <a:rPr lang="en-US" sz="1600" dirty="0" err="1"/>
              <a:t>Blythedale</a:t>
            </a:r>
            <a:r>
              <a:rPr lang="en-US" sz="1600" dirty="0"/>
              <a:t> Children's Hospital                                                                      BAHN Health Home</a:t>
            </a:r>
          </a:p>
          <a:p>
            <a:r>
              <a:rPr lang="en-US" sz="1600" dirty="0"/>
              <a:t>Erie County ARC Heritage Centers – NYSARC                                            OHK Healthy Kids Health Home </a:t>
            </a:r>
          </a:p>
          <a:p>
            <a:r>
              <a:rPr lang="en-US" sz="1600" dirty="0"/>
              <a:t>Liberty Resources LLC                                                                                 CCF Health Home </a:t>
            </a:r>
          </a:p>
          <a:p>
            <a:r>
              <a:rPr lang="en-US" sz="1600" dirty="0"/>
              <a:t>People, Inc.                                                                                                  OHK Healthy Kids Health Home  </a:t>
            </a:r>
          </a:p>
          <a:p>
            <a:r>
              <a:rPr lang="en-US" sz="1600" dirty="0"/>
              <a:t>St Mary's Hospital for Children/EI - Extraordinary Pediatrics                        CCF; CCMP; HRHCare; Mt Sinai; Northwell</a:t>
            </a:r>
          </a:p>
          <a:p>
            <a:r>
              <a:rPr lang="en-US" sz="1600" dirty="0"/>
              <a:t> </a:t>
            </a:r>
          </a:p>
          <a:p>
            <a:r>
              <a:rPr lang="en-US" sz="1600" dirty="0"/>
              <a:t>All other providers interested in providing Health Home Care Management services to Early Intervention children who meet the eligibility and appropriateness for Health Home and Early Intervention On-going Service Coordination will be reviewed for their readiness and cross-trained staff for an implementation date of September 2017.</a:t>
            </a:r>
          </a:p>
          <a:p>
            <a:r>
              <a:rPr lang="en-US" sz="1600" dirty="0"/>
              <a:t> </a:t>
            </a:r>
          </a:p>
          <a:p>
            <a:endParaRPr lang="en-US" sz="1600" dirty="0"/>
          </a:p>
        </p:txBody>
      </p:sp>
      <p:sp>
        <p:nvSpPr>
          <p:cNvPr id="6" name="Text Placeholder 6"/>
          <p:cNvSpPr>
            <a:spLocks noGrp="1"/>
          </p:cNvSpPr>
          <p:nvPr>
            <p:ph type="body" sz="quarter" idx="12"/>
          </p:nvPr>
        </p:nvSpPr>
        <p:spPr>
          <a:xfrm>
            <a:off x="600869" y="743196"/>
            <a:ext cx="11023600" cy="514350"/>
          </a:xfrm>
        </p:spPr>
        <p:txBody>
          <a:bodyPr/>
          <a:lstStyle/>
          <a:p>
            <a:r>
              <a:rPr lang="en-US" sz="3600" dirty="0"/>
              <a:t>Health Home and DOH EI Approved Providers</a:t>
            </a:r>
          </a:p>
        </p:txBody>
      </p:sp>
      <p:sp>
        <p:nvSpPr>
          <p:cNvPr id="7" name="Text Placeholder 1"/>
          <p:cNvSpPr>
            <a:spLocks noGrp="1"/>
          </p:cNvSpPr>
          <p:nvPr>
            <p:ph type="body" sz="quarter" idx="10"/>
          </p:nvPr>
        </p:nvSpPr>
        <p:spPr/>
        <p:txBody>
          <a:bodyPr/>
          <a:lstStyle/>
          <a:p>
            <a:r>
              <a:rPr lang="en-US" dirty="0"/>
              <a:t>June 22, 2017</a:t>
            </a:r>
          </a:p>
        </p:txBody>
      </p:sp>
    </p:spTree>
    <p:extLst>
      <p:ext uri="{BB962C8B-B14F-4D97-AF65-F5344CB8AC3E}">
        <p14:creationId xmlns:p14="http://schemas.microsoft.com/office/powerpoint/2010/main" val="13180855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rowser_dreamstime_m_23939274.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9248" y="1171621"/>
            <a:ext cx="4492752" cy="3877056"/>
          </a:xfrm>
          <a:prstGeom prst="rect">
            <a:avLst/>
          </a:prstGeom>
        </p:spPr>
      </p:pic>
      <p:sp>
        <p:nvSpPr>
          <p:cNvPr id="5" name="Text Placeholder 2"/>
          <p:cNvSpPr>
            <a:spLocks noGrp="1"/>
          </p:cNvSpPr>
          <p:nvPr>
            <p:ph type="body" sz="quarter" idx="11"/>
          </p:nvPr>
        </p:nvSpPr>
        <p:spPr>
          <a:xfrm>
            <a:off x="642938" y="415636"/>
            <a:ext cx="6791015" cy="4833258"/>
          </a:xfrm>
        </p:spPr>
        <p:txBody>
          <a:bodyPr>
            <a:normAutofit fontScale="85000" lnSpcReduction="20000"/>
          </a:bodyPr>
          <a:lstStyle/>
          <a:p>
            <a:r>
              <a:rPr lang="en-US" i="0" dirty="0"/>
              <a:t>RESOURCES TO STAY INFORMED:</a:t>
            </a:r>
          </a:p>
          <a:p>
            <a:endParaRPr lang="en-US" sz="2100" i="0" dirty="0"/>
          </a:p>
          <a:p>
            <a:r>
              <a:rPr lang="en-US" sz="2100" i="0" dirty="0"/>
              <a:t>OMH Managed Care Mail Log</a:t>
            </a:r>
            <a:endParaRPr lang="en-US" sz="2100" i="0" u="sng" dirty="0">
              <a:hlinkClick r:id="rId4"/>
            </a:endParaRPr>
          </a:p>
          <a:p>
            <a:r>
              <a:rPr lang="en-US" sz="2100" b="0" u="sng" dirty="0">
                <a:hlinkClick r:id="rId4"/>
              </a:rPr>
              <a:t>OMH-Managed-Care@omh.ny.gov</a:t>
            </a:r>
            <a:endParaRPr lang="en-US" sz="2100" b="0" u="sng" dirty="0"/>
          </a:p>
          <a:p>
            <a:endParaRPr lang="en-US" sz="2100" i="0" dirty="0"/>
          </a:p>
          <a:p>
            <a:r>
              <a:rPr lang="en-US" sz="2100" i="0" dirty="0"/>
              <a:t>Children’s Designation Mail Log</a:t>
            </a:r>
          </a:p>
          <a:p>
            <a:r>
              <a:rPr lang="en-US" sz="2100" b="0" u="sng" dirty="0">
                <a:hlinkClick r:id="rId5"/>
              </a:rPr>
              <a:t>OMH-Childrens-Designation@omh.ny.gov</a:t>
            </a:r>
            <a:endParaRPr lang="en-US" sz="2100" b="0" u="sng" dirty="0"/>
          </a:p>
          <a:p>
            <a:endParaRPr lang="en-US" sz="2100" b="0" u="sng" dirty="0"/>
          </a:p>
          <a:p>
            <a:r>
              <a:rPr lang="en-US" sz="2100" i="0" dirty="0"/>
              <a:t>Subscribe to children’s managed care listserv</a:t>
            </a:r>
          </a:p>
          <a:p>
            <a:r>
              <a:rPr lang="en-US" sz="2100" b="0" u="sng" dirty="0">
                <a:solidFill>
                  <a:srgbClr val="0077C8"/>
                </a:solidFill>
              </a:rPr>
              <a:t>http://www.omh.ny.gov/omhweb/childservice/</a:t>
            </a:r>
          </a:p>
          <a:p>
            <a:pPr>
              <a:spcBef>
                <a:spcPts val="0"/>
              </a:spcBef>
            </a:pPr>
            <a:endParaRPr lang="en-US" sz="2100" dirty="0">
              <a:ea typeface="Calibri" panose="020F0502020204030204" pitchFamily="34" charset="0"/>
            </a:endParaRPr>
          </a:p>
          <a:p>
            <a:pPr>
              <a:spcBef>
                <a:spcPts val="0"/>
              </a:spcBef>
            </a:pPr>
            <a:r>
              <a:rPr lang="en-US" sz="2100" i="0" dirty="0">
                <a:ea typeface="Calibri" panose="020F0502020204030204" pitchFamily="34" charset="0"/>
              </a:rPr>
              <a:t>Subscribe to DOH Health Home listserv </a:t>
            </a:r>
            <a:r>
              <a:rPr lang="en-US" sz="2100" b="0" dirty="0">
                <a:ea typeface="Calibri" panose="020F0502020204030204" pitchFamily="34" charset="0"/>
                <a:hlinkClick r:id="rId6"/>
              </a:rPr>
              <a:t>http://www.health.ny.gov/health_care/medicaid/program/medicaid_health_homes/listserv.htm</a:t>
            </a:r>
            <a:r>
              <a:rPr lang="en-US" sz="2100" b="0" dirty="0">
                <a:ea typeface="Calibri" panose="020F0502020204030204" pitchFamily="34" charset="0"/>
              </a:rPr>
              <a:t> </a:t>
            </a:r>
          </a:p>
          <a:p>
            <a:pPr>
              <a:spcBef>
                <a:spcPts val="0"/>
              </a:spcBef>
            </a:pPr>
            <a:endParaRPr lang="en-US" sz="2100" dirty="0">
              <a:ea typeface="Calibri" panose="020F0502020204030204" pitchFamily="34" charset="0"/>
            </a:endParaRPr>
          </a:p>
          <a:p>
            <a:pPr>
              <a:spcBef>
                <a:spcPts val="0"/>
              </a:spcBef>
            </a:pPr>
            <a:r>
              <a:rPr lang="en-US" sz="2100" i="0" dirty="0">
                <a:ea typeface="Calibri" panose="020F0502020204030204" pitchFamily="34" charset="0"/>
              </a:rPr>
              <a:t>Health Home Bureau Mail Log (BML) </a:t>
            </a:r>
            <a:r>
              <a:rPr lang="en-US" sz="2100" b="0" u="sng" dirty="0">
                <a:solidFill>
                  <a:srgbClr val="0000FF"/>
                </a:solidFill>
                <a:ea typeface="Calibri" panose="020F0502020204030204" pitchFamily="34" charset="0"/>
                <a:hlinkClick r:id="rId7"/>
              </a:rPr>
              <a:t>https://apps.health.ny.gov/pubdoh/health_care/medicaid/program/medicaid_health_homes/emailHealthHome.action</a:t>
            </a:r>
            <a:endParaRPr lang="en-US" sz="2100" b="0" u="sng" dirty="0">
              <a:solidFill>
                <a:srgbClr val="0000FF"/>
              </a:solidFill>
              <a:ea typeface="Calibri" panose="020F0502020204030204" pitchFamily="34" charset="0"/>
            </a:endParaRPr>
          </a:p>
          <a:p>
            <a:endParaRPr lang="en-US" b="0" dirty="0">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11585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473869" y="826508"/>
            <a:ext cx="11023600" cy="1180092"/>
          </a:xfrm>
        </p:spPr>
        <p:txBody>
          <a:bodyPr/>
          <a:lstStyle/>
          <a:p>
            <a:r>
              <a:rPr lang="en-US" dirty="0"/>
              <a:t>Children’s 1115 MRT Waiver Submitted to CMS on May 9, 2017</a:t>
            </a:r>
          </a:p>
        </p:txBody>
      </p:sp>
      <p:pic>
        <p:nvPicPr>
          <p:cNvPr id="4" name="Content Placeholder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73869" y="2184400"/>
            <a:ext cx="7391400" cy="3797300"/>
          </a:xfrm>
          <a:prstGeom prst="rect">
            <a:avLst/>
          </a:prstGeom>
        </p:spPr>
      </p:pic>
    </p:spTree>
    <p:extLst>
      <p:ext uri="{BB962C8B-B14F-4D97-AF65-F5344CB8AC3E}">
        <p14:creationId xmlns:p14="http://schemas.microsoft.com/office/powerpoint/2010/main" val="482889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58800" y="686808"/>
            <a:ext cx="11023600" cy="1116592"/>
          </a:xfrm>
        </p:spPr>
        <p:txBody>
          <a:bodyPr/>
          <a:lstStyle/>
          <a:p>
            <a:r>
              <a:rPr lang="en-US" dirty="0"/>
              <a:t>Modifications Reflected in 1115 MRT Submission  </a:t>
            </a:r>
          </a:p>
        </p:txBody>
      </p:sp>
      <p:sp>
        <p:nvSpPr>
          <p:cNvPr id="3" name="Text Placeholder 2"/>
          <p:cNvSpPr>
            <a:spLocks noGrp="1"/>
          </p:cNvSpPr>
          <p:nvPr>
            <p:ph type="body" sz="quarter" idx="13"/>
          </p:nvPr>
        </p:nvSpPr>
        <p:spPr>
          <a:xfrm>
            <a:off x="558800" y="1917700"/>
            <a:ext cx="10926762" cy="4406900"/>
          </a:xfrm>
        </p:spPr>
        <p:txBody>
          <a:bodyPr>
            <a:noAutofit/>
          </a:bodyPr>
          <a:lstStyle/>
          <a:p>
            <a:pPr marL="457200" indent="-457200">
              <a:lnSpc>
                <a:spcPct val="120000"/>
              </a:lnSpc>
              <a:buFont typeface="+mj-lt"/>
              <a:buAutoNum type="arabicParenR"/>
            </a:pPr>
            <a:r>
              <a:rPr lang="en-US" dirty="0"/>
              <a:t>Waiver will be implemented Statewide</a:t>
            </a:r>
          </a:p>
          <a:p>
            <a:pPr marL="457200" indent="-457200">
              <a:lnSpc>
                <a:spcPct val="120000"/>
              </a:lnSpc>
              <a:buFont typeface="+mj-lt"/>
              <a:buAutoNum type="arabicParenR"/>
            </a:pPr>
            <a:r>
              <a:rPr lang="en-US" dirty="0"/>
              <a:t>Avoids bifurcating the transition of Care at Home/medically fragile children to Managed Care by including OPWDD CAH waiver (along with DOH CAH waiver) in the Children’s 1115 MRT Waiver </a:t>
            </a:r>
          </a:p>
          <a:p>
            <a:pPr marL="457200" indent="-457200">
              <a:lnSpc>
                <a:spcPct val="120000"/>
              </a:lnSpc>
              <a:buFont typeface="+mj-lt"/>
              <a:buAutoNum type="arabicParenR"/>
            </a:pPr>
            <a:r>
              <a:rPr lang="en-US" dirty="0"/>
              <a:t>RRSYs will remain carved out of Managed Care and will transition at a later date </a:t>
            </a:r>
          </a:p>
          <a:p>
            <a:pPr>
              <a:lnSpc>
                <a:spcPct val="120000"/>
              </a:lnSpc>
            </a:pPr>
            <a:r>
              <a:rPr lang="en-US" dirty="0"/>
              <a:t>In addition and as discussed, the effective date for 6 New Children’s SPA Services (Crisis Intervention, CPST, Family and Peer Supports, PSR, Other Licensed Practitioners) will be aligned with the date benefits will transition to managed care </a:t>
            </a:r>
          </a:p>
          <a:p>
            <a:pPr>
              <a:lnSpc>
                <a:spcPct val="120000"/>
              </a:lnSpc>
            </a:pPr>
            <a:endParaRPr lang="en-US" dirty="0"/>
          </a:p>
        </p:txBody>
      </p:sp>
    </p:spTree>
    <p:extLst>
      <p:ext uri="{BB962C8B-B14F-4D97-AF65-F5344CB8AC3E}">
        <p14:creationId xmlns:p14="http://schemas.microsoft.com/office/powerpoint/2010/main" val="6035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3"/>
          <p:cNvSpPr>
            <a:spLocks noGrp="1"/>
          </p:cNvSpPr>
          <p:nvPr>
            <p:ph type="body" sz="quarter" idx="12"/>
          </p:nvPr>
        </p:nvSpPr>
        <p:spPr>
          <a:xfrm>
            <a:off x="230008" y="650236"/>
            <a:ext cx="10196691" cy="683263"/>
          </a:xfrm>
        </p:spPr>
        <p:txBody>
          <a:bodyPr/>
          <a:lstStyle/>
          <a:p>
            <a:r>
              <a:rPr lang="en-US" sz="2800" dirty="0"/>
              <a:t>Children’s 1115 Waiver Submitted to CMS on May 9, 2017</a:t>
            </a:r>
          </a:p>
        </p:txBody>
      </p:sp>
      <p:graphicFrame>
        <p:nvGraphicFramePr>
          <p:cNvPr id="4" name="Content Placeholder 4"/>
          <p:cNvGraphicFramePr>
            <a:graphicFrameLocks/>
          </p:cNvGraphicFramePr>
          <p:nvPr>
            <p:extLst>
              <p:ext uri="{D42A27DB-BD31-4B8C-83A1-F6EECF244321}">
                <p14:modId xmlns:p14="http://schemas.microsoft.com/office/powerpoint/2010/main" val="1236181787"/>
              </p:ext>
            </p:extLst>
          </p:nvPr>
        </p:nvGraphicFramePr>
        <p:xfrm>
          <a:off x="607452" y="1333499"/>
          <a:ext cx="11025747" cy="5012783"/>
        </p:xfrm>
        <a:graphic>
          <a:graphicData uri="http://schemas.openxmlformats.org/drawingml/2006/table">
            <a:tbl>
              <a:tblPr firstRow="1" bandRow="1"/>
              <a:tblGrid>
                <a:gridCol w="9072879">
                  <a:extLst>
                    <a:ext uri="{9D8B030D-6E8A-4147-A177-3AD203B41FA5}">
                      <a16:colId xmlns="" xmlns:a16="http://schemas.microsoft.com/office/drawing/2014/main" val="4158545266"/>
                    </a:ext>
                  </a:extLst>
                </a:gridCol>
                <a:gridCol w="1952868">
                  <a:extLst>
                    <a:ext uri="{9D8B030D-6E8A-4147-A177-3AD203B41FA5}">
                      <a16:colId xmlns="" xmlns:a16="http://schemas.microsoft.com/office/drawing/2014/main" val="20001"/>
                    </a:ext>
                  </a:extLst>
                </a:gridCol>
              </a:tblGrid>
              <a:tr h="339548">
                <a:tc gridSpan="2">
                  <a:txBody>
                    <a:bodyPr/>
                    <a:lstStyle/>
                    <a:p>
                      <a:r>
                        <a:rPr lang="en-US" sz="2000" b="1" i="1" dirty="0">
                          <a:solidFill>
                            <a:srgbClr val="002060"/>
                          </a:solidFill>
                          <a:latin typeface="Arial" panose="020B0604020202020204" pitchFamily="34" charset="0"/>
                          <a:cs typeface="Arial" panose="020B0604020202020204" pitchFamily="34" charset="0"/>
                        </a:rPr>
                        <a:t>Schedule</a:t>
                      </a:r>
                      <a:r>
                        <a:rPr lang="en-US" sz="2000" b="1" i="1" baseline="0" dirty="0">
                          <a:solidFill>
                            <a:srgbClr val="002060"/>
                          </a:solidFill>
                          <a:latin typeface="Arial" panose="020B0604020202020204" pitchFamily="34" charset="0"/>
                          <a:cs typeface="Arial" panose="020B0604020202020204" pitchFamily="34" charset="0"/>
                        </a:rPr>
                        <a:t> of Key Implementation Dates </a:t>
                      </a:r>
                      <a:endParaRPr lang="en-US" sz="2000" b="1" i="1" dirty="0">
                        <a:solidFill>
                          <a:srgbClr val="002060"/>
                        </a:solidFill>
                        <a:latin typeface="Arial" panose="020B0604020202020204" pitchFamily="34" charset="0"/>
                        <a:cs typeface="Arial" panose="020B0604020202020204" pitchFamily="34" charset="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pPr algn="ctr"/>
                      <a:endParaRPr lang="en-US" sz="1400" dirty="0">
                        <a:solidFill>
                          <a:srgbClr val="000000"/>
                        </a:solidFill>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FFC000"/>
                    </a:solidFill>
                  </a:tcPr>
                </a:tc>
                <a:extLst>
                  <a:ext uri="{0D108BD9-81ED-4DB2-BD59-A6C34878D82A}">
                    <a16:rowId xmlns="" xmlns:a16="http://schemas.microsoft.com/office/drawing/2014/main" val="735381315"/>
                  </a:ext>
                </a:extLst>
              </a:tr>
              <a:tr h="687513">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US" sz="1600" baseline="0" dirty="0">
                          <a:solidFill>
                            <a:srgbClr val="000000"/>
                          </a:solidFill>
                          <a:latin typeface="Arial" panose="020B0604020202020204" pitchFamily="34" charset="0"/>
                          <a:cs typeface="Arial" panose="020B0604020202020204" pitchFamily="34" charset="0"/>
                        </a:rPr>
                        <a:t>New York State Proposed 1115 Waiver Amendment</a:t>
                      </a:r>
                    </a:p>
                    <a:p>
                      <a:r>
                        <a:rPr lang="en-US" sz="1600" baseline="0" dirty="0">
                          <a:solidFill>
                            <a:schemeClr val="tx1"/>
                          </a:solidFill>
                          <a:latin typeface="Arial" panose="020B0604020202020204" pitchFamily="34" charset="0"/>
                          <a:cs typeface="Arial" panose="020B0604020202020204" pitchFamily="34" charset="0"/>
                        </a:rPr>
                        <a:t>(Effective Date of Waiver Amendment January 1, 2018)</a:t>
                      </a:r>
                      <a:endParaRPr lang="en-US" sz="1600" dirty="0">
                        <a:solidFill>
                          <a:schemeClr val="tx1"/>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38100" cmpd="sng">
                      <a:solidFill>
                        <a:sysClr val="window" lastClr="FFFFFF"/>
                      </a:solidFill>
                    </a:lnB>
                    <a:lnTlToBr w="12700" cmpd="sng">
                      <a:noFill/>
                      <a:prstDash val="solid"/>
                    </a:lnTlToBr>
                    <a:lnBlToTr w="12700" cmpd="sng">
                      <a:noFill/>
                      <a:prstDash val="solid"/>
                    </a:lnBlToTr>
                    <a:solidFill>
                      <a:srgbClr val="FFC000"/>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algn="ctr"/>
                      <a:r>
                        <a:rPr lang="en-US" sz="1600" baseline="0" dirty="0">
                          <a:solidFill>
                            <a:srgbClr val="000000"/>
                          </a:solidFill>
                          <a:latin typeface="Arial" panose="020B0604020202020204" pitchFamily="34" charset="0"/>
                          <a:cs typeface="Arial" panose="020B0604020202020204" pitchFamily="34" charset="0"/>
                        </a:rPr>
                        <a:t>Effective Date </a:t>
                      </a:r>
                      <a:endParaRPr lang="en-US" sz="1600" dirty="0">
                        <a:solidFill>
                          <a:srgbClr val="000000"/>
                        </a:solidFill>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38100" cap="flat" cmpd="sng" algn="ctr">
                      <a:solidFill>
                        <a:sysClr val="window" lastClr="FFFFFF"/>
                      </a:solidFill>
                      <a:prstDash val="solid"/>
                      <a:round/>
                      <a:headEnd type="none" w="med" len="med"/>
                      <a:tailEnd type="none" w="med" len="med"/>
                    </a:lnT>
                    <a:lnB w="38100" cmpd="sng">
                      <a:solidFill>
                        <a:sysClr val="window" lastClr="FFFFFF"/>
                      </a:solidFill>
                    </a:lnB>
                    <a:lnTlToBr w="12700" cmpd="sng">
                      <a:noFill/>
                      <a:prstDash val="solid"/>
                    </a:lnTlToBr>
                    <a:lnBlToTr w="12700" cmpd="sng">
                      <a:noFill/>
                      <a:prstDash val="solid"/>
                    </a:lnBlToTr>
                    <a:solidFill>
                      <a:srgbClr val="FFC000"/>
                    </a:solidFill>
                  </a:tcPr>
                </a:tc>
                <a:extLst>
                  <a:ext uri="{0D108BD9-81ED-4DB2-BD59-A6C34878D82A}">
                    <a16:rowId xmlns="" xmlns:a16="http://schemas.microsoft.com/office/drawing/2014/main" val="3992215316"/>
                  </a:ext>
                </a:extLst>
              </a:tr>
              <a:tr h="337207">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600" dirty="0">
                          <a:latin typeface="Arial" panose="020B0604020202020204" pitchFamily="34" charset="0"/>
                          <a:cs typeface="Arial" panose="020B0604020202020204" pitchFamily="34" charset="0"/>
                        </a:rPr>
                        <a:t>Children’s 1115</a:t>
                      </a:r>
                      <a:r>
                        <a:rPr lang="en-US" sz="1600" baseline="0" dirty="0">
                          <a:latin typeface="Arial" panose="020B0604020202020204" pitchFamily="34" charset="0"/>
                          <a:cs typeface="Arial" panose="020B0604020202020204" pitchFamily="34" charset="0"/>
                        </a:rPr>
                        <a:t> Waiver  </a:t>
                      </a:r>
                      <a:endParaRPr lang="en-US" sz="1600" dirty="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2000" dirty="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extLst>
                  <a:ext uri="{0D108BD9-81ED-4DB2-BD59-A6C34878D82A}">
                    <a16:rowId xmlns="" xmlns:a16="http://schemas.microsoft.com/office/drawing/2014/main" val="1388733708"/>
                  </a:ext>
                </a:extLst>
              </a:tr>
              <a:tr h="73860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latin typeface="Arial" panose="020B0604020202020204" pitchFamily="34" charset="0"/>
                          <a:cs typeface="Arial" panose="020B0604020202020204" pitchFamily="34" charset="0"/>
                        </a:rPr>
                        <a:t>Six 1915(c) Children’s Waivers </a:t>
                      </a:r>
                      <a:r>
                        <a:rPr lang="en-US" sz="1600" baseline="0" dirty="0">
                          <a:latin typeface="Arial" panose="020B0604020202020204" pitchFamily="34" charset="0"/>
                          <a:cs typeface="Arial" panose="020B0604020202020204" pitchFamily="34" charset="0"/>
                        </a:rPr>
                        <a:t>(OMH HCBS Waiver, Bridges to Health (DD, MFC, SED), DOH Care at Home I/II and OPWDD Care at Home) authority transitions to 1115 waiver authority </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000">
                        <a:tint val="20000"/>
                      </a:srgbClr>
                    </a:solidFill>
                  </a:tcPr>
                </a:tc>
                <a:tc>
                  <a:txBody>
                    <a:bodyPr/>
                    <a:lstStyle/>
                    <a:p>
                      <a:pPr algn="ctr"/>
                      <a:r>
                        <a:rPr lang="en-US" sz="1600" dirty="0">
                          <a:latin typeface="Arial" panose="020B0604020202020204" pitchFamily="34" charset="0"/>
                          <a:cs typeface="Arial" panose="020B0604020202020204" pitchFamily="34" charset="0"/>
                        </a:rPr>
                        <a:t>1/1/18</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000">
                        <a:tint val="20000"/>
                      </a:srgbClr>
                    </a:solidFill>
                  </a:tcPr>
                </a:tc>
                <a:extLst>
                  <a:ext uri="{0D108BD9-81ED-4DB2-BD59-A6C34878D82A}">
                    <a16:rowId xmlns="" xmlns:a16="http://schemas.microsoft.com/office/drawing/2014/main" val="2941650710"/>
                  </a:ext>
                </a:extLst>
              </a:tr>
              <a:tr h="73860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strike="noStrike" baseline="0" dirty="0">
                          <a:solidFill>
                            <a:schemeClr val="tx1"/>
                          </a:solidFill>
                          <a:latin typeface="Arial" panose="020B0604020202020204" pitchFamily="34" charset="0"/>
                          <a:cs typeface="Arial" panose="020B0604020202020204" pitchFamily="34" charset="0"/>
                        </a:rPr>
                        <a:t>Preparatory</a:t>
                      </a:r>
                      <a:r>
                        <a:rPr lang="en-US" sz="1600" baseline="0" dirty="0">
                          <a:solidFill>
                            <a:schemeClr val="tx1"/>
                          </a:solidFill>
                          <a:latin typeface="Arial" panose="020B0604020202020204" pitchFamily="34" charset="0"/>
                          <a:cs typeface="Arial" panose="020B0604020202020204" pitchFamily="34" charset="0"/>
                        </a:rPr>
                        <a:t> activities for aligned service delivery and transition of care coordination for children/families from 1915(c) Children’s Waivers to Health Home  (OMH HCBS Waiver, Bridges to Health (DD, MFC, SED), DOH Care at Home I/II and OPWDD Care at Home)</a:t>
                      </a:r>
                      <a:endParaRPr lang="en-US" sz="1600" strike="sngStrike" baseline="0" dirty="0">
                        <a:solidFill>
                          <a:schemeClr val="tx1"/>
                        </a:solidFill>
                        <a:latin typeface="Arial" panose="020B0604020202020204" pitchFamily="34" charset="0"/>
                        <a:cs typeface="Arial" panose="020B0604020202020204" pitchFamily="34" charset="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000">
                        <a:tint val="20000"/>
                      </a:srgbClr>
                    </a:solidFill>
                  </a:tcPr>
                </a:tc>
                <a:tc>
                  <a:txBody>
                    <a:bodyPr/>
                    <a:lstStyle/>
                    <a:p>
                      <a:pPr algn="ctr"/>
                      <a:r>
                        <a:rPr lang="en-US" sz="1600" dirty="0">
                          <a:latin typeface="Arial" panose="020B0604020202020204" pitchFamily="34" charset="0"/>
                          <a:cs typeface="Arial" panose="020B0604020202020204" pitchFamily="34" charset="0"/>
                        </a:rPr>
                        <a:t>1/1/18 to 7/1/18 </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FFC000">
                        <a:tint val="20000"/>
                      </a:srgbClr>
                    </a:solidFill>
                  </a:tcPr>
                </a:tc>
                <a:extLst>
                  <a:ext uri="{0D108BD9-81ED-4DB2-BD59-A6C34878D82A}">
                    <a16:rowId xmlns="" xmlns:a16="http://schemas.microsoft.com/office/drawing/2014/main" val="621471103"/>
                  </a:ext>
                </a:extLst>
              </a:tr>
              <a:tr h="47771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baseline="0" dirty="0">
                          <a:latin typeface="Arial" panose="020B0604020202020204" pitchFamily="34" charset="0"/>
                          <a:cs typeface="Arial" panose="020B0604020202020204" pitchFamily="34" charset="0"/>
                        </a:rPr>
                        <a:t>Complete alignment of Children’s HCBS 1915(c) under 1115 (Level of Care Population)</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600" dirty="0">
                          <a:latin typeface="Arial" panose="020B0604020202020204" pitchFamily="34" charset="0"/>
                          <a:cs typeface="Arial" panose="020B0604020202020204" pitchFamily="34" charset="0"/>
                        </a:rPr>
                        <a:t>7/1/18 to 12/31/18 </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extLst>
                  <a:ext uri="{0D108BD9-81ED-4DB2-BD59-A6C34878D82A}">
                    <a16:rowId xmlns="" xmlns:a16="http://schemas.microsoft.com/office/drawing/2014/main" val="4053460611"/>
                  </a:ext>
                </a:extLst>
              </a:tr>
              <a:tr h="30635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85750" indent="-285750">
                        <a:buFont typeface="Arial"/>
                        <a:buChar char="•"/>
                      </a:pPr>
                      <a:r>
                        <a:rPr lang="en-US" sz="1600" dirty="0">
                          <a:latin typeface="Arial" panose="020B0604020202020204" pitchFamily="34" charset="0"/>
                          <a:cs typeface="Arial" panose="020B0604020202020204" pitchFamily="34" charset="0"/>
                        </a:rPr>
                        <a:t>Children’s Behavioral</a:t>
                      </a:r>
                      <a:r>
                        <a:rPr lang="en-US" sz="1600" baseline="0" dirty="0">
                          <a:latin typeface="Arial" panose="020B0604020202020204" pitchFamily="34" charset="0"/>
                          <a:cs typeface="Arial" panose="020B0604020202020204" pitchFamily="34" charset="0"/>
                        </a:rPr>
                        <a:t> Health Benefits Transition to Managed Care and Exemption from Enrollment in Managed Care will be Removed for Children in the Six 1915(c) Waivers</a:t>
                      </a:r>
                      <a:endParaRPr lang="en-US" sz="1600" dirty="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600" dirty="0">
                          <a:latin typeface="Arial" panose="020B0604020202020204" pitchFamily="34" charset="0"/>
                          <a:cs typeface="Arial" panose="020B0604020202020204" pitchFamily="34" charset="0"/>
                        </a:rPr>
                        <a:t>7/1/18</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extLst>
                  <a:ext uri="{0D108BD9-81ED-4DB2-BD59-A6C34878D82A}">
                    <a16:rowId xmlns="" xmlns:a16="http://schemas.microsoft.com/office/drawing/2014/main" val="688636094"/>
                  </a:ext>
                </a:extLst>
              </a:tr>
              <a:tr h="30635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85750" indent="-285750">
                        <a:buFont typeface="Arial"/>
                        <a:buChar char="•"/>
                      </a:pPr>
                      <a:r>
                        <a:rPr lang="en-US" sz="1600" b="0" i="0" dirty="0">
                          <a:latin typeface="Arial" panose="020B0604020202020204" pitchFamily="34" charset="0"/>
                          <a:cs typeface="Arial" panose="020B0604020202020204" pitchFamily="34" charset="0"/>
                        </a:rPr>
                        <a:t>Foster Care Population</a:t>
                      </a:r>
                      <a:r>
                        <a:rPr lang="en-US" sz="1600" b="0" i="0" baseline="0" dirty="0">
                          <a:latin typeface="Arial" panose="020B0604020202020204" pitchFamily="34" charset="0"/>
                          <a:cs typeface="Arial" panose="020B0604020202020204" pitchFamily="34" charset="0"/>
                        </a:rPr>
                        <a:t> to Managed Care </a:t>
                      </a:r>
                      <a:endParaRPr lang="en-US" sz="1600" b="0" i="0" dirty="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600" b="0" i="0" dirty="0">
                          <a:latin typeface="Arial" panose="020B0604020202020204" pitchFamily="34" charset="0"/>
                          <a:cs typeface="Arial" panose="020B0604020202020204" pitchFamily="34" charset="0"/>
                        </a:rPr>
                        <a:t>1/1/19</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40000"/>
                      </a:srgbClr>
                    </a:solidFill>
                  </a:tcPr>
                </a:tc>
                <a:extLst>
                  <a:ext uri="{0D108BD9-81ED-4DB2-BD59-A6C34878D82A}">
                    <a16:rowId xmlns="" xmlns:a16="http://schemas.microsoft.com/office/drawing/2014/main" val="452894898"/>
                  </a:ext>
                </a:extLst>
              </a:tr>
              <a:tr h="47771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285750" indent="-285750">
                        <a:buFont typeface="Arial"/>
                        <a:buChar char="•"/>
                      </a:pPr>
                      <a:r>
                        <a:rPr lang="en-US" sz="1600" dirty="0">
                          <a:latin typeface="Arial" panose="020B0604020202020204" pitchFamily="34" charset="0"/>
                          <a:cs typeface="Arial" panose="020B0604020202020204" pitchFamily="34" charset="0"/>
                        </a:rPr>
                        <a:t>Expansion of Children’s HCBS for Community Eligible and</a:t>
                      </a:r>
                      <a:r>
                        <a:rPr lang="en-US" sz="1600" baseline="0" dirty="0">
                          <a:latin typeface="Arial" panose="020B0604020202020204" pitchFamily="34" charset="0"/>
                          <a:cs typeface="Arial" panose="020B0604020202020204" pitchFamily="34" charset="0"/>
                        </a:rPr>
                        <a:t> Family of One Level of Need Population</a:t>
                      </a:r>
                      <a:endParaRPr lang="en-US" sz="1600" dirty="0">
                        <a:latin typeface="Arial" panose="020B0604020202020204" pitchFamily="34" charset="0"/>
                        <a:cs typeface="Arial" panose="020B0604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algn="ctr"/>
                      <a:r>
                        <a:rPr lang="en-US" sz="1600" dirty="0">
                          <a:latin typeface="Arial" panose="020B0604020202020204" pitchFamily="34" charset="0"/>
                          <a:cs typeface="Arial" panose="020B0604020202020204" pitchFamily="34" charset="0"/>
                        </a:rPr>
                        <a:t>1/1/19</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FFC000">
                        <a:tint val="20000"/>
                      </a:srgbClr>
                    </a:solidFill>
                  </a:tcPr>
                </a:tc>
                <a:extLst>
                  <a:ext uri="{0D108BD9-81ED-4DB2-BD59-A6C34878D82A}">
                    <a16:rowId xmlns="" xmlns:a16="http://schemas.microsoft.com/office/drawing/2014/main" val="1112409327"/>
                  </a:ext>
                </a:extLst>
              </a:tr>
            </a:tbl>
          </a:graphicData>
        </a:graphic>
      </p:graphicFrame>
    </p:spTree>
    <p:extLst>
      <p:ext uri="{BB962C8B-B14F-4D97-AF65-F5344CB8AC3E}">
        <p14:creationId xmlns:p14="http://schemas.microsoft.com/office/powerpoint/2010/main" val="4001436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03238" y="737608"/>
            <a:ext cx="10793591" cy="595892"/>
          </a:xfrm>
        </p:spPr>
        <p:txBody>
          <a:bodyPr/>
          <a:lstStyle/>
          <a:p>
            <a:r>
              <a:rPr lang="en-US" sz="3600" dirty="0"/>
              <a:t>Transitioning 1915(c) Waiver to 1115 MRT Waiver </a:t>
            </a:r>
          </a:p>
        </p:txBody>
      </p:sp>
      <p:sp>
        <p:nvSpPr>
          <p:cNvPr id="3" name="Text Placeholder 2"/>
          <p:cNvSpPr>
            <a:spLocks noGrp="1"/>
          </p:cNvSpPr>
          <p:nvPr>
            <p:ph type="body" sz="quarter" idx="13"/>
          </p:nvPr>
        </p:nvSpPr>
        <p:spPr>
          <a:xfrm>
            <a:off x="731838" y="1501140"/>
            <a:ext cx="10926762" cy="4610100"/>
          </a:xfrm>
        </p:spPr>
        <p:txBody>
          <a:bodyPr>
            <a:noAutofit/>
          </a:bodyPr>
          <a:lstStyle/>
          <a:p>
            <a:pPr marL="342900" indent="-342900">
              <a:buFont typeface="Arial" panose="020B0604020202020204" pitchFamily="34" charset="0"/>
              <a:buChar char="•"/>
            </a:pPr>
            <a:r>
              <a:rPr lang="en-US" sz="2000" dirty="0"/>
              <a:t>Objective is to ensure the transition of children and families to the 1115 is smooth, well informed and there is no disruption in services</a:t>
            </a:r>
          </a:p>
          <a:p>
            <a:pPr marL="342900" indent="-342900">
              <a:buFont typeface="Arial" panose="020B0604020202020204" pitchFamily="34" charset="0"/>
              <a:buChar char="•"/>
            </a:pPr>
            <a:r>
              <a:rPr lang="en-US" sz="2000" dirty="0"/>
              <a:t>State partners are preparing a draft Transition Plan for review and comment by stakeholders and CMS</a:t>
            </a:r>
          </a:p>
          <a:p>
            <a:pPr marL="342900" indent="-342900">
              <a:buFont typeface="Arial" panose="020B0604020202020204" pitchFamily="34" charset="0"/>
              <a:buChar char="•"/>
            </a:pPr>
            <a:r>
              <a:rPr lang="en-US" sz="2000" dirty="0"/>
              <a:t>Major features of the Transition Plan to include:</a:t>
            </a:r>
          </a:p>
          <a:p>
            <a:pPr marL="1028700" lvl="1" indent="-342900"/>
            <a:r>
              <a:rPr lang="en-US" sz="2000" dirty="0">
                <a:latin typeface="Arial" panose="020B0604020202020204" pitchFamily="34" charset="0"/>
                <a:cs typeface="Arial" panose="020B0604020202020204" pitchFamily="34" charset="0"/>
              </a:rPr>
              <a:t>A set period of 1/1/18 to 7/1/18 to prepare for Health Home enrollment</a:t>
            </a:r>
          </a:p>
          <a:p>
            <a:pPr marL="1028700" lvl="1" indent="-342900"/>
            <a:r>
              <a:rPr lang="en-US" sz="2000" dirty="0">
                <a:latin typeface="Arial" panose="020B0604020202020204" pitchFamily="34" charset="0"/>
                <a:cs typeface="Arial" panose="020B0604020202020204" pitchFamily="34" charset="0"/>
              </a:rPr>
              <a:t>Service continuity of care provisions</a:t>
            </a:r>
          </a:p>
          <a:p>
            <a:pPr marL="1028700" lvl="1" indent="-342900"/>
            <a:r>
              <a:rPr lang="en-US" sz="2000" dirty="0">
                <a:latin typeface="Arial" panose="020B0604020202020204" pitchFamily="34" charset="0"/>
                <a:cs typeface="Arial" panose="020B0604020202020204" pitchFamily="34" charset="0"/>
              </a:rPr>
              <a:t>Assurance of provider reimbursement throughout transition</a:t>
            </a:r>
          </a:p>
          <a:p>
            <a:pPr marL="342900" indent="-342900">
              <a:buFont typeface="Arial" panose="020B0604020202020204" pitchFamily="34" charset="0"/>
              <a:buChar char="•"/>
            </a:pPr>
            <a:r>
              <a:rPr lang="en-US" sz="2000" dirty="0"/>
              <a:t>The Transition Plan will be finalized well in advance of 1/1/18 – Target Date August  2017 </a:t>
            </a:r>
          </a:p>
          <a:p>
            <a:pPr marL="342900" indent="-342900">
              <a:buFont typeface="Arial" panose="020B0604020202020204" pitchFamily="34" charset="0"/>
              <a:buChar char="•"/>
            </a:pPr>
            <a:r>
              <a:rPr lang="en-US" sz="2000" dirty="0"/>
              <a:t>Detailed guidance will be provided including:</a:t>
            </a:r>
          </a:p>
          <a:p>
            <a:pPr marL="1028700" lvl="1" indent="-342900"/>
            <a:r>
              <a:rPr lang="en-US" sz="2000" dirty="0">
                <a:latin typeface="Arial" panose="020B0604020202020204" pitchFamily="34" charset="0"/>
                <a:cs typeface="Arial" panose="020B0604020202020204" pitchFamily="34" charset="0"/>
              </a:rPr>
              <a:t>Assistance for providers and children and families with readiness activities, including written materials, webinars, and in person meetings to help communicate and educate families about the Transition Plan and be responsive to their questions and concerns</a:t>
            </a:r>
          </a:p>
        </p:txBody>
      </p:sp>
    </p:spTree>
    <p:extLst>
      <p:ext uri="{BB962C8B-B14F-4D97-AF65-F5344CB8AC3E}">
        <p14:creationId xmlns:p14="http://schemas.microsoft.com/office/powerpoint/2010/main" val="2228787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03238" y="737608"/>
            <a:ext cx="10793591" cy="595892"/>
          </a:xfrm>
        </p:spPr>
        <p:txBody>
          <a:bodyPr/>
          <a:lstStyle/>
          <a:p>
            <a:r>
              <a:rPr lang="en-US" sz="3600" dirty="0"/>
              <a:t>Transitioning 1915(c) Waiver to 1115 MRT Waiver </a:t>
            </a:r>
          </a:p>
        </p:txBody>
      </p:sp>
      <p:sp>
        <p:nvSpPr>
          <p:cNvPr id="3" name="Text Placeholder 2"/>
          <p:cNvSpPr>
            <a:spLocks noGrp="1"/>
          </p:cNvSpPr>
          <p:nvPr>
            <p:ph type="body" sz="quarter" idx="13"/>
          </p:nvPr>
        </p:nvSpPr>
        <p:spPr>
          <a:xfrm>
            <a:off x="503238" y="1555750"/>
            <a:ext cx="10926762" cy="4413250"/>
          </a:xfrm>
        </p:spPr>
        <p:txBody>
          <a:bodyPr>
            <a:noAutofit/>
          </a:bodyPr>
          <a:lstStyle/>
          <a:p>
            <a:pPr marL="342900" indent="-342900">
              <a:buFont typeface="Arial" panose="020B0604020202020204" pitchFamily="34" charset="0"/>
              <a:buChar char="•"/>
            </a:pPr>
            <a:r>
              <a:rPr lang="en-US" sz="2400" dirty="0"/>
              <a:t>The Transition Plan provides a road map for all activities under the Children’s system transformation, including:  </a:t>
            </a:r>
          </a:p>
          <a:p>
            <a:pPr marL="1028700" lvl="1" indent="-342900"/>
            <a:r>
              <a:rPr lang="en-US" dirty="0">
                <a:latin typeface="Arial" panose="020B0604020202020204" pitchFamily="34" charset="0"/>
                <a:cs typeface="Arial" panose="020B0604020202020204" pitchFamily="34" charset="0"/>
              </a:rPr>
              <a:t>The timing and process for transitioning from 1915(c) care management to Health Home care management </a:t>
            </a:r>
          </a:p>
          <a:p>
            <a:pPr marL="1028700" lvl="1" indent="-342900"/>
            <a:r>
              <a:rPr lang="en-US" dirty="0">
                <a:latin typeface="Arial" panose="020B0604020202020204" pitchFamily="34" charset="0"/>
                <a:cs typeface="Arial" panose="020B0604020202020204" pitchFamily="34" charset="0"/>
              </a:rPr>
              <a:t>The timing and process for transitioning from 1915(c) HCBS  to the fully aligned 1115 HCBS</a:t>
            </a:r>
          </a:p>
          <a:p>
            <a:pPr marL="1028700" lvl="1" indent="-342900"/>
            <a:r>
              <a:rPr lang="en-US" dirty="0">
                <a:latin typeface="Arial" panose="020B0604020202020204" pitchFamily="34" charset="0"/>
                <a:cs typeface="Arial" panose="020B0604020202020204" pitchFamily="34" charset="0"/>
              </a:rPr>
              <a:t>Clearly defined billing rules and procedures during and after the Transition Period </a:t>
            </a:r>
          </a:p>
          <a:p>
            <a:pPr marL="1028700" lvl="1" indent="-342900"/>
            <a:r>
              <a:rPr lang="en-US" dirty="0">
                <a:latin typeface="Arial" panose="020B0604020202020204" pitchFamily="34" charset="0"/>
                <a:cs typeface="Arial" panose="020B0604020202020204" pitchFamily="34" charset="0"/>
              </a:rPr>
              <a:t>More formal communication and education activities will begin in September 2017 when the Transition Plan is finalized</a:t>
            </a:r>
          </a:p>
          <a:p>
            <a:pPr marL="1028700" lvl="1" indent="-342900"/>
            <a:r>
              <a:rPr lang="en-US" dirty="0">
                <a:latin typeface="Arial" panose="020B0604020202020204" pitchFamily="34" charset="0"/>
                <a:cs typeface="Arial" panose="020B0604020202020204" pitchFamily="34" charset="0"/>
              </a:rPr>
              <a:t>It is anticipated first transition activities for children/families will be scheduled to begin in March/April 2018</a:t>
            </a:r>
          </a:p>
        </p:txBody>
      </p:sp>
    </p:spTree>
    <p:extLst>
      <p:ext uri="{BB962C8B-B14F-4D97-AF65-F5344CB8AC3E}">
        <p14:creationId xmlns:p14="http://schemas.microsoft.com/office/powerpoint/2010/main" val="3618030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867549" y="798568"/>
            <a:ext cx="11023600" cy="514350"/>
          </a:xfrm>
        </p:spPr>
        <p:txBody>
          <a:bodyPr/>
          <a:lstStyle/>
          <a:p>
            <a:r>
              <a:rPr lang="en-US" dirty="0"/>
              <a:t>Operationalizing 1115 Waiver </a:t>
            </a:r>
          </a:p>
        </p:txBody>
      </p:sp>
      <p:sp>
        <p:nvSpPr>
          <p:cNvPr id="3" name="Text Placeholder 2"/>
          <p:cNvSpPr>
            <a:spLocks noGrp="1"/>
          </p:cNvSpPr>
          <p:nvPr>
            <p:ph type="body" sz="quarter" idx="13"/>
          </p:nvPr>
        </p:nvSpPr>
        <p:spPr>
          <a:xfrm>
            <a:off x="664349" y="1543050"/>
            <a:ext cx="10926762" cy="4057650"/>
          </a:xfrm>
        </p:spPr>
        <p:txBody>
          <a:bodyPr>
            <a:noAutofit/>
          </a:bodyPr>
          <a:lstStyle/>
          <a:p>
            <a:pPr marL="342900" indent="-342900">
              <a:buFont typeface="Arial" panose="020B0604020202020204" pitchFamily="34" charset="0"/>
              <a:buChar char="•"/>
            </a:pPr>
            <a:r>
              <a:rPr lang="en-US" sz="2000" dirty="0"/>
              <a:t>In addition to transitioning currently enrolled 1915(c) children to the 1115 waiver the State Partners will be working to develop detailed procedures and guidance to operationalize 1115 waiver, including:</a:t>
            </a:r>
          </a:p>
          <a:p>
            <a:pPr marL="1028700" lvl="1" indent="-342900"/>
            <a:r>
              <a:rPr lang="en-US" sz="2000" dirty="0">
                <a:latin typeface="Arial" panose="020B0604020202020204" pitchFamily="34" charset="0"/>
                <a:cs typeface="Arial" panose="020B0604020202020204" pitchFamily="34" charset="0"/>
              </a:rPr>
              <a:t>Use of Independent Entity to determine HCBS eligibility for family of one and members not currently enrolled in Medicaid </a:t>
            </a:r>
          </a:p>
          <a:p>
            <a:pPr marL="1028700" lvl="1" indent="-342900"/>
            <a:r>
              <a:rPr lang="en-US" sz="2000" dirty="0">
                <a:latin typeface="Arial" panose="020B0604020202020204" pitchFamily="34" charset="0"/>
                <a:cs typeface="Arial" panose="020B0604020202020204" pitchFamily="34" charset="0"/>
              </a:rPr>
              <a:t>Developmental Disability (DD) eligibility will remain a function of OPWDD</a:t>
            </a:r>
          </a:p>
          <a:p>
            <a:pPr marL="1028700" lvl="1" indent="-342900"/>
            <a:r>
              <a:rPr lang="en-US" sz="2000" dirty="0">
                <a:latin typeface="Arial" panose="020B0604020202020204" pitchFamily="34" charset="0"/>
                <a:cs typeface="Arial" panose="020B0604020202020204" pitchFamily="34" charset="0"/>
              </a:rPr>
              <a:t>Training on new services and aligned HCBS services </a:t>
            </a:r>
          </a:p>
          <a:p>
            <a:pPr marL="1028700" lvl="1" indent="-342900"/>
            <a:r>
              <a:rPr lang="en-US" sz="2000" dirty="0">
                <a:latin typeface="Arial" panose="020B0604020202020204" pitchFamily="34" charset="0"/>
                <a:cs typeface="Arial" panose="020B0604020202020204" pitchFamily="34" charset="0"/>
              </a:rPr>
              <a:t>Procedures for accessing SPA and HCBS services for children and families, providers, Health Homes, care management agencies, and plans</a:t>
            </a:r>
          </a:p>
          <a:p>
            <a:pPr marL="1028700" lvl="1" indent="-342900"/>
            <a:r>
              <a:rPr lang="en-US" sz="2000" dirty="0">
                <a:latin typeface="Arial" panose="020B0604020202020204" pitchFamily="34" charset="0"/>
                <a:cs typeface="Arial" panose="020B0604020202020204" pitchFamily="34" charset="0"/>
              </a:rPr>
              <a:t>Training for Health Homes, and care management agencies using CANS-NY and applied algorithm for HCBS eligibly, approval of HCBS services by plans and plans of care </a:t>
            </a:r>
          </a:p>
          <a:p>
            <a:pPr marL="1028700" lvl="1" indent="-342900"/>
            <a:r>
              <a:rPr lang="en-US" sz="2000" dirty="0">
                <a:latin typeface="Arial" panose="020B0604020202020204" pitchFamily="34" charset="0"/>
                <a:cs typeface="Arial" panose="020B0604020202020204" pitchFamily="34" charset="0"/>
              </a:rPr>
              <a:t>SPA and HCBS rates will be finalized (also subject to CMS approvals)</a:t>
            </a:r>
          </a:p>
          <a:p>
            <a:pPr marL="1028700" lvl="1" indent="-342900"/>
            <a:endParaRPr lang="en-US" sz="2000" dirty="0">
              <a:latin typeface="Arial" panose="020B0604020202020204" pitchFamily="34" charset="0"/>
              <a:cs typeface="Arial" panose="020B0604020202020204" pitchFamily="34" charset="0"/>
            </a:endParaRPr>
          </a:p>
          <a:p>
            <a:endParaRPr lang="en-US" sz="2000" dirty="0"/>
          </a:p>
          <a:p>
            <a:pPr marL="342900" indent="-342900">
              <a:buFont typeface="Arial" panose="020B0604020202020204" pitchFamily="34" charset="0"/>
              <a:buChar char="•"/>
            </a:pPr>
            <a:endParaRPr lang="en-US" sz="2000" dirty="0"/>
          </a:p>
          <a:p>
            <a:pPr marL="1028700" lvl="1" indent="-342900"/>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9168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0308" y="1035554"/>
            <a:ext cx="9275876" cy="5207756"/>
          </a:xfrm>
          <a:prstGeom prst="rect">
            <a:avLst/>
          </a:prstGeom>
        </p:spPr>
      </p:pic>
      <p:sp>
        <p:nvSpPr>
          <p:cNvPr id="2" name="Text Placeholder 1"/>
          <p:cNvSpPr>
            <a:spLocks noGrp="1"/>
          </p:cNvSpPr>
          <p:nvPr>
            <p:ph type="body" sz="quarter" idx="12"/>
          </p:nvPr>
        </p:nvSpPr>
        <p:spPr>
          <a:xfrm>
            <a:off x="503238" y="737608"/>
            <a:ext cx="10793591" cy="595892"/>
          </a:xfrm>
        </p:spPr>
        <p:txBody>
          <a:bodyPr/>
          <a:lstStyle/>
          <a:p>
            <a:r>
              <a:rPr lang="en-US" sz="3600" dirty="0"/>
              <a:t>Transitioning 1915(c) Waiver to 1115 MRT Waiver </a:t>
            </a:r>
          </a:p>
        </p:txBody>
      </p:sp>
    </p:spTree>
    <p:extLst>
      <p:ext uri="{BB962C8B-B14F-4D97-AF65-F5344CB8AC3E}">
        <p14:creationId xmlns:p14="http://schemas.microsoft.com/office/powerpoint/2010/main" val="6357871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3540</TotalTime>
  <Words>2976</Words>
  <Application>Microsoft Macintosh PowerPoint</Application>
  <PresentationFormat>Custom</PresentationFormat>
  <Paragraphs>507</Paragraphs>
  <Slides>28</Slides>
  <Notes>14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NYSOMH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Barry Kinlan</dc:creator>
  <cp:lastModifiedBy>Adam Boghosian</cp:lastModifiedBy>
  <cp:revision>145</cp:revision>
  <cp:lastPrinted>2017-06-20T18:16:21Z</cp:lastPrinted>
  <dcterms:created xsi:type="dcterms:W3CDTF">2017-04-17T12:38:55Z</dcterms:created>
  <dcterms:modified xsi:type="dcterms:W3CDTF">2017-07-11T16:33:43Z</dcterms:modified>
</cp:coreProperties>
</file>